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30"/>
  </p:notesMasterIdLst>
  <p:sldIdLst>
    <p:sldId id="256" r:id="rId2"/>
    <p:sldId id="294" r:id="rId3"/>
    <p:sldId id="257" r:id="rId4"/>
    <p:sldId id="265" r:id="rId5"/>
    <p:sldId id="267" r:id="rId6"/>
    <p:sldId id="266" r:id="rId7"/>
    <p:sldId id="280" r:id="rId8"/>
    <p:sldId id="282" r:id="rId9"/>
    <p:sldId id="283" r:id="rId10"/>
    <p:sldId id="285" r:id="rId11"/>
    <p:sldId id="284" r:id="rId12"/>
    <p:sldId id="259" r:id="rId13"/>
    <p:sldId id="268" r:id="rId14"/>
    <p:sldId id="286" r:id="rId15"/>
    <p:sldId id="270" r:id="rId16"/>
    <p:sldId id="271" r:id="rId17"/>
    <p:sldId id="272" r:id="rId18"/>
    <p:sldId id="273" r:id="rId19"/>
    <p:sldId id="275" r:id="rId20"/>
    <p:sldId id="276" r:id="rId21"/>
    <p:sldId id="291" r:id="rId22"/>
    <p:sldId id="292" r:id="rId23"/>
    <p:sldId id="277" r:id="rId24"/>
    <p:sldId id="293" r:id="rId25"/>
    <p:sldId id="287" r:id="rId26"/>
    <p:sldId id="288" r:id="rId27"/>
    <p:sldId id="289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1513"/>
    <a:srgbClr val="235559"/>
    <a:srgbClr val="9E5E9B"/>
    <a:srgbClr val="00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65" autoAdjust="0"/>
    <p:restoredTop sz="79926" autoAdjust="0"/>
  </p:normalViewPr>
  <p:slideViewPr>
    <p:cSldViewPr snapToGrid="0">
      <p:cViewPr varScale="1">
        <p:scale>
          <a:sx n="52" d="100"/>
          <a:sy n="52" d="100"/>
        </p:scale>
        <p:origin x="402" y="-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CA100-08E7-4D46-95CF-4FF1FD09A544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6ED37-AFCD-4C0F-B05E-01B6BF53376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9338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56653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16444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1411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31332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28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51105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67908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5175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7097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08409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./var/app/current/application.py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669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45322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./var/app/current/application.py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74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6ED37-AFCD-4C0F-B05E-01B6BF53376F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1764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2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79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5715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3378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237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796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715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210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901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49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5447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1413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774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352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0310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9984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7291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A0C900E-CC61-41C8-B6C3-773CC2987DE6}" type="datetimeFigureOut">
              <a:rPr lang="LID4096" smtClean="0"/>
              <a:t>11/06/2022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8D212-66C0-471C-A935-6C451DC2D486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486915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8E18B-0449-414E-BE4E-FD36FB880D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10284010" cy="3329581"/>
          </a:xfrm>
        </p:spPr>
        <p:txBody>
          <a:bodyPr/>
          <a:lstStyle/>
          <a:p>
            <a:r>
              <a:rPr lang="en-US" dirty="0"/>
              <a:t>AWS Elastic</a:t>
            </a:r>
            <a:r>
              <a:rPr lang="en-US" baseline="0" dirty="0"/>
              <a:t> beanstalk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4B873-13E7-4BDB-8CEB-2BC0045480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Simple EC2 deployment</a:t>
            </a:r>
            <a:r>
              <a:rPr lang="en-US" baseline="0" dirty="0"/>
              <a:t> and upgrade profiles, for free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78927508"/>
      </p:ext>
    </p:extLst>
  </p:cSld>
  <p:clrMapOvr>
    <a:masterClrMapping/>
  </p:clrMapOvr>
  <p:transition spd="slow" advTm="2393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8C420-F32C-492E-B704-5DACF2D0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Environments each running different versions</a:t>
            </a:r>
            <a:endParaRPr lang="LID4096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90FB352-E124-4234-8832-C4D58D2141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54" b="98750" l="4271" r="9875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3922" y="1853248"/>
            <a:ext cx="4885176" cy="4885176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15FFACC-DCFD-48C1-9C8A-EAFC437C6108}"/>
              </a:ext>
            </a:extLst>
          </p:cNvPr>
          <p:cNvSpPr/>
          <p:nvPr/>
        </p:nvSpPr>
        <p:spPr>
          <a:xfrm>
            <a:off x="6513341" y="1437351"/>
            <a:ext cx="2509570" cy="140053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 env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558381-D173-43A1-829C-C241500633BC}"/>
              </a:ext>
            </a:extLst>
          </p:cNvPr>
          <p:cNvSpPr/>
          <p:nvPr/>
        </p:nvSpPr>
        <p:spPr>
          <a:xfrm>
            <a:off x="6639950" y="3808051"/>
            <a:ext cx="2509570" cy="199761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env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7698C-2E1D-4AAB-8E35-8025E2AAAE9D}"/>
              </a:ext>
            </a:extLst>
          </p:cNvPr>
          <p:cNvSpPr/>
          <p:nvPr/>
        </p:nvSpPr>
        <p:spPr>
          <a:xfrm>
            <a:off x="1641219" y="3247022"/>
            <a:ext cx="1660970" cy="115258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 env</a:t>
            </a:r>
            <a:endParaRPr lang="LID4096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B5A7875C-0654-4BDE-9944-149C20FDFA86}"/>
              </a:ext>
            </a:extLst>
          </p:cNvPr>
          <p:cNvSpPr/>
          <p:nvPr/>
        </p:nvSpPr>
        <p:spPr>
          <a:xfrm>
            <a:off x="7329266" y="2859483"/>
            <a:ext cx="1051369" cy="974859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E53FBFC1-4B2B-426A-BE25-3BE27AAC05A1}"/>
              </a:ext>
            </a:extLst>
          </p:cNvPr>
          <p:cNvSpPr/>
          <p:nvPr/>
        </p:nvSpPr>
        <p:spPr>
          <a:xfrm rot="6679309">
            <a:off x="4229233" y="2573109"/>
            <a:ext cx="1874340" cy="3395150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600" dirty="0"/>
              <a:t>Push new version</a:t>
            </a:r>
            <a:endParaRPr lang="LID4096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72BB3A-6262-494F-9D95-6F51A697F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697275" y="721284"/>
            <a:ext cx="6707117" cy="113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2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4381">
        <p14:glitter pattern="hexagon"/>
      </p:transition>
    </mc:Choice>
    <mc:Fallback xmlns="">
      <p:transition spd="slow" advTm="1438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55091-661E-4145-8F11-E5F106DA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F0FAA-5BFE-4B15-A4E8-FDA265BE4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new elastic beanstalk application</a:t>
            </a:r>
            <a:br>
              <a:rPr lang="en-US" dirty="0"/>
            </a:br>
            <a:r>
              <a:rPr lang="en-US" dirty="0"/>
              <a:t> in under 30 seconds work</a:t>
            </a:r>
          </a:p>
          <a:p>
            <a:r>
              <a:rPr lang="en-US" dirty="0"/>
              <a:t>Add 3 environments dev, test and prod</a:t>
            </a:r>
          </a:p>
          <a:p>
            <a:pPr lvl="1"/>
            <a:r>
              <a:rPr lang="en-US" dirty="0"/>
              <a:t>Dev will have 1 instance</a:t>
            </a:r>
          </a:p>
          <a:p>
            <a:pPr lvl="1"/>
            <a:r>
              <a:rPr lang="en-US" dirty="0"/>
              <a:t>Test will have 2 instances</a:t>
            </a:r>
          </a:p>
          <a:p>
            <a:pPr lvl="1"/>
            <a:r>
              <a:rPr lang="en-US" dirty="0"/>
              <a:t>And prod will have min=1 instances max=100</a:t>
            </a:r>
          </a:p>
          <a:p>
            <a:pPr lvl="2"/>
            <a:r>
              <a:rPr lang="en-US" dirty="0"/>
              <a:t>We will create 3 regions of this prod</a:t>
            </a:r>
          </a:p>
          <a:p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8051E7-00E7-4C87-AA2A-6D4FC62064CC}"/>
              </a:ext>
            </a:extLst>
          </p:cNvPr>
          <p:cNvGrpSpPr/>
          <p:nvPr/>
        </p:nvGrpSpPr>
        <p:grpSpPr>
          <a:xfrm>
            <a:off x="1084816" y="5293895"/>
            <a:ext cx="8041255" cy="1154174"/>
            <a:chOff x="1084816" y="5018567"/>
            <a:chExt cx="8926276" cy="14295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96BED7-37F8-456E-9338-CFFA9C4991AE}"/>
                </a:ext>
              </a:extLst>
            </p:cNvPr>
            <p:cNvSpPr/>
            <p:nvPr/>
          </p:nvSpPr>
          <p:spPr>
            <a:xfrm>
              <a:off x="1084816" y="5018567"/>
              <a:ext cx="8926276" cy="14295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46125" indent="457200"/>
              <a:r>
                <a:rPr lang="en-US" sz="2000" dirty="0">
                  <a:solidFill>
                    <a:sysClr val="windowText" lastClr="000000"/>
                  </a:solidFill>
                </a:rPr>
                <a:t>Availability:</a:t>
              </a:r>
            </a:p>
            <a:p>
              <a:pPr marL="746125" indent="457200"/>
              <a:r>
                <a:rPr lang="en-US" sz="2000" dirty="0">
                  <a:solidFill>
                    <a:sysClr val="windowText" lastClr="000000"/>
                  </a:solidFill>
                </a:rPr>
                <a:t>- </a:t>
              </a:r>
              <a:r>
                <a:rPr lang="en-US" sz="2000" b="1" dirty="0">
                  <a:solidFill>
                    <a:sysClr val="windowText" lastClr="000000"/>
                  </a:solidFill>
                </a:rPr>
                <a:t>1 EC2 concurrent </a:t>
              </a:r>
              <a:r>
                <a:rPr lang="en-US" sz="2000" dirty="0">
                  <a:solidFill>
                    <a:sysClr val="windowText" lastClr="000000"/>
                  </a:solidFill>
                </a:rPr>
                <a:t>capacity </a:t>
              </a:r>
              <a:r>
                <a:rPr lang="en-US" sz="2000" b="1" dirty="0">
                  <a:solidFill>
                    <a:sysClr val="windowText" lastClr="000000"/>
                  </a:solidFill>
                </a:rPr>
                <a:t>= 3,000 requests</a:t>
              </a:r>
            </a:p>
            <a:p>
              <a:pPr marL="1381125" indent="-179388">
                <a:tabLst>
                  <a:tab pos="1381125" algn="l"/>
                </a:tabLst>
              </a:pPr>
              <a:r>
                <a:rPr lang="en-US" sz="2000" dirty="0">
                  <a:solidFill>
                    <a:sysClr val="windowText" lastClr="000000"/>
                  </a:solidFill>
                </a:rPr>
                <a:t>- </a:t>
              </a:r>
              <a:r>
                <a:rPr lang="en-US" sz="2000" b="1" dirty="0">
                  <a:solidFill>
                    <a:sysClr val="windowText" lastClr="000000"/>
                  </a:solidFill>
                </a:rPr>
                <a:t>100 EC2 can handle </a:t>
              </a:r>
              <a:r>
                <a:rPr lang="en-US" sz="2000" dirty="0">
                  <a:solidFill>
                    <a:sysClr val="windowText" lastClr="000000"/>
                  </a:solidFill>
                </a:rPr>
                <a:t>~300,000 requests, enough to handle the </a:t>
              </a:r>
              <a:r>
                <a:rPr lang="en-US" sz="2000" b="1" dirty="0">
                  <a:solidFill>
                    <a:schemeClr val="accent1"/>
                  </a:solidFill>
                </a:rPr>
                <a:t>Christmas traffic</a:t>
              </a:r>
              <a:endParaRPr lang="LID4096" sz="2000" b="1" dirty="0">
                <a:solidFill>
                  <a:schemeClr val="accent1"/>
                </a:solidFill>
              </a:endParaRPr>
            </a:p>
          </p:txBody>
        </p:sp>
        <p:pic>
          <p:nvPicPr>
            <p:cNvPr id="3076" name="Picture 4" descr="Info - Free signs icons">
              <a:extLst>
                <a:ext uri="{FF2B5EF4-FFF2-40B4-BE49-F238E27FC236}">
                  <a16:creationId xmlns:a16="http://schemas.microsoft.com/office/drawing/2014/main" id="{66695F06-14C3-4C79-ACF9-07AE744495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747" y="527611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 descr="fat cartoon santa - Clip Art Library">
            <a:extLst>
              <a:ext uri="{FF2B5EF4-FFF2-40B4-BE49-F238E27FC236}">
                <a16:creationId xmlns:a16="http://schemas.microsoft.com/office/drawing/2014/main" id="{47AD81E7-CDE0-4C50-B42B-E3B719555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0569" y1="41935" x2="10569" y2="41935"/>
                        <a14:foregroundMark x1="45528" y1="4839" x2="34146" y2="12097"/>
                        <a14:foregroundMark x1="69106" y1="16935" x2="69106" y2="16935"/>
                        <a14:foregroundMark x1="20325" y1="50806" x2="91870" y2="56452"/>
                        <a14:foregroundMark x1="67480" y1="74194" x2="31707" y2="81452"/>
                        <a14:foregroundMark x1="8130" y1="68548" x2="36585" y2="76613"/>
                        <a14:foregroundMark x1="34959" y1="90323" x2="17073" y2="89516"/>
                        <a14:foregroundMark x1="53659" y1="91935" x2="69919" y2="93548"/>
                        <a14:foregroundMark x1="35772" y1="84677" x2="36585" y2="79839"/>
                        <a14:foregroundMark x1="53659" y1="82258" x2="53659" y2="82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23" y="4715435"/>
            <a:ext cx="2125286" cy="21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36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9117">
        <p14:glitter pattern="hexagon"/>
      </p:transition>
    </mc:Choice>
    <mc:Fallback xmlns="">
      <p:transition spd="slow" advTm="191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F3722-8583-4AAD-B768-0A8940778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Simply</a:t>
            </a:r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Deploy</a:t>
            </a:r>
            <a:r>
              <a:rPr lang="en-US" baseline="0" dirty="0"/>
              <a:t> and </a:t>
            </a:r>
            <a:r>
              <a:rPr lang="en-US" dirty="0"/>
              <a:t>Maintain environments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F7226-123B-4799-B132-75D6BEE4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deploy a new</a:t>
            </a:r>
            <a:r>
              <a:rPr lang="en-US" baseline="0" dirty="0"/>
              <a:t> webapp</a:t>
            </a:r>
          </a:p>
          <a:p>
            <a:pPr lvl="2"/>
            <a:r>
              <a:rPr lang="en-US" dirty="0"/>
              <a:t>All SG Firewall</a:t>
            </a:r>
            <a:r>
              <a:rPr lang="en-US" baseline="0" dirty="0"/>
              <a:t> rules</a:t>
            </a:r>
            <a:r>
              <a:rPr lang="en-US" dirty="0"/>
              <a:t> pre configured</a:t>
            </a:r>
          </a:p>
          <a:p>
            <a:pPr lvl="2"/>
            <a:r>
              <a:rPr lang="en-US" dirty="0"/>
              <a:t>Autoscaling pre-configured incl ASG creation</a:t>
            </a:r>
          </a:p>
          <a:p>
            <a:pPr lvl="2"/>
            <a:r>
              <a:rPr lang="en-US" dirty="0"/>
              <a:t>ELB pre configured (and free)</a:t>
            </a:r>
          </a:p>
          <a:p>
            <a:pPr lvl="1"/>
            <a:r>
              <a:rPr lang="en-US" dirty="0"/>
              <a:t>Very basic options are required, others in advanced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D05C956-38CA-4A80-8B27-42202EC79FC1}"/>
              </a:ext>
            </a:extLst>
          </p:cNvPr>
          <p:cNvSpPr/>
          <p:nvPr/>
        </p:nvSpPr>
        <p:spPr>
          <a:xfrm>
            <a:off x="9100094" y="2068747"/>
            <a:ext cx="1609086" cy="103113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beanstalk</a:t>
            </a:r>
            <a:endParaRPr lang="LID4096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5299D10-09C3-494B-80F3-FAB0B96F63E3}"/>
              </a:ext>
            </a:extLst>
          </p:cNvPr>
          <p:cNvSpPr/>
          <p:nvPr/>
        </p:nvSpPr>
        <p:spPr>
          <a:xfrm>
            <a:off x="8767483" y="4236394"/>
            <a:ext cx="2321206" cy="73930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Formation Engine</a:t>
            </a:r>
            <a:endParaRPr lang="LID4096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18F165D-416A-4222-83F7-ED3ED10F121E}"/>
              </a:ext>
            </a:extLst>
          </p:cNvPr>
          <p:cNvSpPr/>
          <p:nvPr/>
        </p:nvSpPr>
        <p:spPr>
          <a:xfrm>
            <a:off x="9100094" y="3138188"/>
            <a:ext cx="1737166" cy="1161438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cfg</a:t>
            </a:r>
            <a:endParaRPr lang="LID4096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2006AC9-28AE-46DE-B844-00A7045F4794}"/>
              </a:ext>
            </a:extLst>
          </p:cNvPr>
          <p:cNvSpPr/>
          <p:nvPr/>
        </p:nvSpPr>
        <p:spPr>
          <a:xfrm rot="16200000">
            <a:off x="3548538" y="-81887"/>
            <a:ext cx="3362049" cy="6753116"/>
          </a:xfrm>
          <a:prstGeom prst="downArrow">
            <a:avLst/>
          </a:prstGeom>
          <a:solidFill>
            <a:srgbClr val="B01513">
              <a:alpha val="32157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997D3C4-859A-4A52-99F4-3220C360A155}"/>
              </a:ext>
            </a:extLst>
          </p:cNvPr>
          <p:cNvSpPr/>
          <p:nvPr/>
        </p:nvSpPr>
        <p:spPr>
          <a:xfrm>
            <a:off x="8408895" y="5280498"/>
            <a:ext cx="3101788" cy="96790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AWS resources provisioning and deployment</a:t>
            </a:r>
            <a:endParaRPr lang="LID4096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8E4A4431-B54C-48A1-B438-9451E2BD7DC0}"/>
              </a:ext>
            </a:extLst>
          </p:cNvPr>
          <p:cNvSpPr/>
          <p:nvPr/>
        </p:nvSpPr>
        <p:spPr>
          <a:xfrm>
            <a:off x="9389070" y="4912465"/>
            <a:ext cx="1031132" cy="523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40BDC4-C8FE-4208-AE43-8A970BBE959E}"/>
              </a:ext>
            </a:extLst>
          </p:cNvPr>
          <p:cNvGrpSpPr/>
          <p:nvPr/>
        </p:nvGrpSpPr>
        <p:grpSpPr>
          <a:xfrm>
            <a:off x="700818" y="4975780"/>
            <a:ext cx="7407338" cy="1429502"/>
            <a:chOff x="1084816" y="5018567"/>
            <a:chExt cx="9214216" cy="1429502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556EB9A-3373-403F-89A0-106F895EC639}"/>
                </a:ext>
              </a:extLst>
            </p:cNvPr>
            <p:cNvSpPr/>
            <p:nvPr/>
          </p:nvSpPr>
          <p:spPr>
            <a:xfrm>
              <a:off x="1084816" y="5018567"/>
              <a:ext cx="9214216" cy="14295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marL="1781175">
                <a:tabLst>
                  <a:tab pos="2117725" algn="l"/>
                </a:tabLst>
              </a:pPr>
              <a:r>
                <a:rPr lang="en-US" sz="2000" dirty="0">
                  <a:solidFill>
                    <a:sysClr val="windowText" lastClr="000000"/>
                  </a:solidFill>
                </a:rPr>
                <a:t>Each environment can be in a different </a:t>
              </a:r>
              <a:r>
                <a:rPr lang="en-US" sz="2000" dirty="0" err="1">
                  <a:solidFill>
                    <a:sysClr val="windowText" lastClr="000000"/>
                  </a:solidFill>
                </a:rPr>
                <a:t>AvailabilityZone</a:t>
              </a:r>
              <a:r>
                <a:rPr lang="en-US" sz="2000" dirty="0">
                  <a:solidFill>
                    <a:sysClr val="windowText" lastClr="000000"/>
                  </a:solidFill>
                </a:rPr>
                <a:t> and region at your discretion</a:t>
              </a:r>
              <a:endParaRPr lang="LID4096" sz="2000" dirty="0">
                <a:solidFill>
                  <a:sysClr val="windowText" lastClr="000000"/>
                </a:solidFill>
              </a:endParaRPr>
            </a:p>
            <a:p>
              <a:pPr marL="1035050" indent="404813" algn="ctr"/>
              <a:endParaRPr lang="LID4096" sz="200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18" name="Picture 4" descr="Info - Free signs icons">
              <a:extLst>
                <a:ext uri="{FF2B5EF4-FFF2-40B4-BE49-F238E27FC236}">
                  <a16:creationId xmlns:a16="http://schemas.microsoft.com/office/drawing/2014/main" id="{361A986E-BB6F-4112-88E9-1C40B4316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7318" y="5276118"/>
              <a:ext cx="1189294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436834"/>
      </p:ext>
    </p:extLst>
  </p:cSld>
  <p:clrMapOvr>
    <a:masterClrMapping/>
  </p:clrMapOvr>
  <p:transition spd="slow" advTm="25562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ED176-B9C4-4665-A921-089F2FBE0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Easy out-of-the-box </a:t>
            </a:r>
            <a:r>
              <a:rPr lang="en-US" dirty="0"/>
              <a:t>push new versions of your app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DF4AB-37E3-40F2-AA27-8B9BEB172E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3437789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All at once </a:t>
            </a:r>
            <a:r>
              <a:rPr lang="en-US" sz="2400" dirty="0"/>
              <a:t>– fastest with downtime - terminates machines and updates them</a:t>
            </a:r>
          </a:p>
          <a:p>
            <a:endParaRPr lang="en-US" sz="2400" dirty="0"/>
          </a:p>
          <a:p>
            <a:r>
              <a:rPr lang="en-US" sz="2400" b="1" dirty="0"/>
              <a:t>Rolling (with batches) </a:t>
            </a:r>
            <a:r>
              <a:rPr lang="en-US" sz="2400" dirty="0"/>
              <a:t>-  terminates &lt;batch size&gt;</a:t>
            </a:r>
          </a:p>
          <a:p>
            <a:endParaRPr lang="en-US" sz="2400" dirty="0"/>
          </a:p>
          <a:p>
            <a:r>
              <a:rPr lang="en-US" sz="2400" b="1" dirty="0"/>
              <a:t>Rolling with additional batches </a:t>
            </a:r>
            <a:r>
              <a:rPr lang="en-US" sz="2400" dirty="0"/>
              <a:t>– adds &lt;batch size&gt;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BE39B-FCCA-4037-8008-BDE201BA2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5121083" cy="3442274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Immutable </a:t>
            </a:r>
            <a:r>
              <a:rPr lang="en-US" sz="2400" dirty="0"/>
              <a:t>– creates temporary autoscaling group, twice the instances, and after health-check, terminates them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Traffic splitting </a:t>
            </a:r>
            <a:r>
              <a:rPr lang="en-US" sz="2400" dirty="0"/>
              <a:t>– blue/green timed deployment</a:t>
            </a:r>
            <a:endParaRPr lang="LID4096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AC91C77-69D5-45FF-B6AB-58A8F6EE3A97}"/>
              </a:ext>
            </a:extLst>
          </p:cNvPr>
          <p:cNvGrpSpPr/>
          <p:nvPr/>
        </p:nvGrpSpPr>
        <p:grpSpPr>
          <a:xfrm>
            <a:off x="1201781" y="5498366"/>
            <a:ext cx="9404723" cy="906916"/>
            <a:chOff x="1084816" y="5018567"/>
            <a:chExt cx="9214216" cy="14295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0B1166E-C148-4546-8DCD-9C140AB79827}"/>
                </a:ext>
              </a:extLst>
            </p:cNvPr>
            <p:cNvSpPr/>
            <p:nvPr/>
          </p:nvSpPr>
          <p:spPr>
            <a:xfrm>
              <a:off x="1084816" y="5018567"/>
              <a:ext cx="9214216" cy="14295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81175">
                <a:tabLst>
                  <a:tab pos="2117725" algn="l"/>
                </a:tabLst>
              </a:pPr>
              <a:r>
                <a:rPr lang="en-US" sz="2000" dirty="0">
                  <a:solidFill>
                    <a:sysClr val="windowText" lastClr="000000"/>
                  </a:solidFill>
                </a:rPr>
                <a:t>Included in the box: new version rollback, multi region Autoscaling for High Availability and Resiliency with health</a:t>
              </a:r>
            </a:p>
          </p:txBody>
        </p:sp>
        <p:pic>
          <p:nvPicPr>
            <p:cNvPr id="7" name="Picture 4" descr="Info - Free signs icons">
              <a:extLst>
                <a:ext uri="{FF2B5EF4-FFF2-40B4-BE49-F238E27FC236}">
                  <a16:creationId xmlns:a16="http://schemas.microsoft.com/office/drawing/2014/main" id="{294BA098-081D-4DCF-AAB6-ED946A713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8676" y="5276117"/>
              <a:ext cx="670409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28810555"/>
      </p:ext>
    </p:extLst>
  </p:cSld>
  <p:clrMapOvr>
    <a:masterClrMapping/>
  </p:clrMapOvr>
  <p:transition spd="slow" advTm="16068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55091-661E-4145-8F11-E5F106DAA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  <a:endParaRPr lang="LID4096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7F0FAA-5BFE-4B15-A4E8-FDA265BE4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Checkup on our prod environment</a:t>
            </a:r>
          </a:p>
          <a:p>
            <a:r>
              <a:rPr lang="en-US" dirty="0"/>
              <a:t>Update using blue/green 10/90 split</a:t>
            </a:r>
          </a:p>
          <a:p>
            <a:r>
              <a:rPr lang="en-US" dirty="0"/>
              <a:t>Connect to the EC2 instances interactively</a:t>
            </a:r>
          </a:p>
          <a:p>
            <a:endParaRPr lang="en-US" dirty="0"/>
          </a:p>
          <a:p>
            <a:endParaRPr lang="en-US" dirty="0"/>
          </a:p>
          <a:p>
            <a:endParaRPr lang="LID4096" dirty="0"/>
          </a:p>
        </p:txBody>
      </p:sp>
      <p:pic>
        <p:nvPicPr>
          <p:cNvPr id="4100" name="Picture 4" descr="Comic bomb hi-res stock photography and images - Alamy">
            <a:extLst>
              <a:ext uri="{FF2B5EF4-FFF2-40B4-BE49-F238E27FC236}">
                <a16:creationId xmlns:a16="http://schemas.microsoft.com/office/drawing/2014/main" id="{F816A0B1-2A14-4DA6-BB77-F86EBF009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63" b="87482" l="13769" r="83231">
                        <a14:foregroundMark x1="44385" y1="55612" x2="44385" y2="55612"/>
                        <a14:foregroundMark x1="56846" y1="52878" x2="59462" y2="55899"/>
                        <a14:foregroundMark x1="47538" y1="53669" x2="43846" y2="580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80" t="6601" r="14857" b="12281"/>
          <a:stretch/>
        </p:blipFill>
        <p:spPr bwMode="auto">
          <a:xfrm rot="2026896">
            <a:off x="7787943" y="1482144"/>
            <a:ext cx="3942686" cy="467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4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0445">
        <p14:glitter pattern="hexagon"/>
      </p:transition>
    </mc:Choice>
    <mc:Fallback xmlns="">
      <p:transition spd="slow" advTm="10445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49F53A-38B2-4607-B275-E03C6BA05D9A}"/>
              </a:ext>
            </a:extLst>
          </p:cNvPr>
          <p:cNvSpPr/>
          <p:nvPr/>
        </p:nvSpPr>
        <p:spPr>
          <a:xfrm>
            <a:off x="1484311" y="1995054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E930B-5903-449B-AB2C-9BFF3466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at once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814B25-64FF-4536-8AF3-9C4F9447564F}"/>
              </a:ext>
            </a:extLst>
          </p:cNvPr>
          <p:cNvSpPr/>
          <p:nvPr/>
        </p:nvSpPr>
        <p:spPr>
          <a:xfrm>
            <a:off x="1705984" y="2815936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8C36BB-A60F-4C7A-A822-02F366B6C9FB}"/>
              </a:ext>
            </a:extLst>
          </p:cNvPr>
          <p:cNvSpPr/>
          <p:nvPr/>
        </p:nvSpPr>
        <p:spPr>
          <a:xfrm>
            <a:off x="1705984" y="3764972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F45C79-B6A7-4B2B-AEFA-50CA8707A2FD}"/>
              </a:ext>
            </a:extLst>
          </p:cNvPr>
          <p:cNvSpPr/>
          <p:nvPr/>
        </p:nvSpPr>
        <p:spPr>
          <a:xfrm>
            <a:off x="1705984" y="4734791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C8C67D-F563-4789-881B-F46A3034784E}"/>
              </a:ext>
            </a:extLst>
          </p:cNvPr>
          <p:cNvSpPr/>
          <p:nvPr/>
        </p:nvSpPr>
        <p:spPr>
          <a:xfrm>
            <a:off x="3687184" y="1995054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2374E2-9458-4C5B-A3DC-FC787DE29AE3}"/>
              </a:ext>
            </a:extLst>
          </p:cNvPr>
          <p:cNvSpPr/>
          <p:nvPr/>
        </p:nvSpPr>
        <p:spPr>
          <a:xfrm>
            <a:off x="3908857" y="2815936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0C69C-9357-47F1-BC71-719A56B14C89}"/>
              </a:ext>
            </a:extLst>
          </p:cNvPr>
          <p:cNvSpPr/>
          <p:nvPr/>
        </p:nvSpPr>
        <p:spPr>
          <a:xfrm>
            <a:off x="3908857" y="3764972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43C47B-97B2-40E5-ADE0-79552984AB7E}"/>
              </a:ext>
            </a:extLst>
          </p:cNvPr>
          <p:cNvSpPr/>
          <p:nvPr/>
        </p:nvSpPr>
        <p:spPr>
          <a:xfrm>
            <a:off x="3908857" y="4734791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463AB2-8A1E-462A-854D-E963457A3F80}"/>
              </a:ext>
            </a:extLst>
          </p:cNvPr>
          <p:cNvSpPr/>
          <p:nvPr/>
        </p:nvSpPr>
        <p:spPr>
          <a:xfrm>
            <a:off x="5917765" y="1995054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AC3532A-31A0-4738-BBE5-1206E4E68ADF}"/>
              </a:ext>
            </a:extLst>
          </p:cNvPr>
          <p:cNvSpPr/>
          <p:nvPr/>
        </p:nvSpPr>
        <p:spPr>
          <a:xfrm>
            <a:off x="6139438" y="2815936"/>
            <a:ext cx="775854" cy="7412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E2A3BB-9648-4AB2-ADAA-A6A97051A0E8}"/>
              </a:ext>
            </a:extLst>
          </p:cNvPr>
          <p:cNvSpPr/>
          <p:nvPr/>
        </p:nvSpPr>
        <p:spPr>
          <a:xfrm>
            <a:off x="6139438" y="3764972"/>
            <a:ext cx="775854" cy="7412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D3C233-B40A-47FB-B943-FF44B7CEDCDC}"/>
              </a:ext>
            </a:extLst>
          </p:cNvPr>
          <p:cNvSpPr/>
          <p:nvPr/>
        </p:nvSpPr>
        <p:spPr>
          <a:xfrm>
            <a:off x="6139438" y="4734791"/>
            <a:ext cx="775854" cy="7412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809209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49F53A-38B2-4607-B275-E03C6BA05D9A}"/>
              </a:ext>
            </a:extLst>
          </p:cNvPr>
          <p:cNvSpPr/>
          <p:nvPr/>
        </p:nvSpPr>
        <p:spPr>
          <a:xfrm>
            <a:off x="3418319" y="2033151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E930B-5903-449B-AB2C-9BFF3466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814B25-64FF-4536-8AF3-9C4F9447564F}"/>
              </a:ext>
            </a:extLst>
          </p:cNvPr>
          <p:cNvSpPr/>
          <p:nvPr/>
        </p:nvSpPr>
        <p:spPr>
          <a:xfrm>
            <a:off x="3639992" y="2854033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8C36BB-A60F-4C7A-A822-02F366B6C9FB}"/>
              </a:ext>
            </a:extLst>
          </p:cNvPr>
          <p:cNvSpPr/>
          <p:nvPr/>
        </p:nvSpPr>
        <p:spPr>
          <a:xfrm>
            <a:off x="3639992" y="3803069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F45C79-B6A7-4B2B-AEFA-50CA8707A2FD}"/>
              </a:ext>
            </a:extLst>
          </p:cNvPr>
          <p:cNvSpPr/>
          <p:nvPr/>
        </p:nvSpPr>
        <p:spPr>
          <a:xfrm>
            <a:off x="3639992" y="4772888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C8C67D-F563-4789-881B-F46A3034784E}"/>
              </a:ext>
            </a:extLst>
          </p:cNvPr>
          <p:cNvSpPr/>
          <p:nvPr/>
        </p:nvSpPr>
        <p:spPr>
          <a:xfrm>
            <a:off x="4942895" y="2033151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2374E2-9458-4C5B-A3DC-FC787DE29AE3}"/>
              </a:ext>
            </a:extLst>
          </p:cNvPr>
          <p:cNvSpPr/>
          <p:nvPr/>
        </p:nvSpPr>
        <p:spPr>
          <a:xfrm>
            <a:off x="5164568" y="2854033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v1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0C69C-9357-47F1-BC71-719A56B14C89}"/>
              </a:ext>
            </a:extLst>
          </p:cNvPr>
          <p:cNvSpPr/>
          <p:nvPr/>
        </p:nvSpPr>
        <p:spPr>
          <a:xfrm>
            <a:off x="5164568" y="3803069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43C47B-97B2-40E5-ADE0-79552984AB7E}"/>
              </a:ext>
            </a:extLst>
          </p:cNvPr>
          <p:cNvSpPr/>
          <p:nvPr/>
        </p:nvSpPr>
        <p:spPr>
          <a:xfrm>
            <a:off x="5164568" y="4772888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463AB2-8A1E-462A-854D-E963457A3F80}"/>
              </a:ext>
            </a:extLst>
          </p:cNvPr>
          <p:cNvSpPr/>
          <p:nvPr/>
        </p:nvSpPr>
        <p:spPr>
          <a:xfrm>
            <a:off x="1690253" y="2033151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AC3532A-31A0-4738-BBE5-1206E4E68ADF}"/>
              </a:ext>
            </a:extLst>
          </p:cNvPr>
          <p:cNvSpPr/>
          <p:nvPr/>
        </p:nvSpPr>
        <p:spPr>
          <a:xfrm>
            <a:off x="1911926" y="2854033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E2A3BB-9648-4AB2-ADAA-A6A97051A0E8}"/>
              </a:ext>
            </a:extLst>
          </p:cNvPr>
          <p:cNvSpPr/>
          <p:nvPr/>
        </p:nvSpPr>
        <p:spPr>
          <a:xfrm>
            <a:off x="1911926" y="3803069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D3C233-B40A-47FB-B943-FF44B7CEDCDC}"/>
              </a:ext>
            </a:extLst>
          </p:cNvPr>
          <p:cNvSpPr/>
          <p:nvPr/>
        </p:nvSpPr>
        <p:spPr>
          <a:xfrm>
            <a:off x="1911926" y="4772888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CA5762-06E2-42B2-AD10-28F35AE0F4EE}"/>
              </a:ext>
            </a:extLst>
          </p:cNvPr>
          <p:cNvSpPr/>
          <p:nvPr/>
        </p:nvSpPr>
        <p:spPr>
          <a:xfrm>
            <a:off x="3496826" y="6258788"/>
            <a:ext cx="5624946" cy="114646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Batch size = 2</a:t>
            </a:r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81B73B8-0C9F-42B7-88A6-0F7F40FFBDCF}"/>
              </a:ext>
            </a:extLst>
          </p:cNvPr>
          <p:cNvSpPr/>
          <p:nvPr/>
        </p:nvSpPr>
        <p:spPr>
          <a:xfrm>
            <a:off x="6504419" y="2033151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878103A-1FB1-4B13-96D2-4590DE0EDC3F}"/>
              </a:ext>
            </a:extLst>
          </p:cNvPr>
          <p:cNvSpPr/>
          <p:nvPr/>
        </p:nvSpPr>
        <p:spPr>
          <a:xfrm>
            <a:off x="6726092" y="2854033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v1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3E4524D-7227-4196-AB33-40AAEC8B3C61}"/>
              </a:ext>
            </a:extLst>
          </p:cNvPr>
          <p:cNvSpPr/>
          <p:nvPr/>
        </p:nvSpPr>
        <p:spPr>
          <a:xfrm>
            <a:off x="6726092" y="3803069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A8E9ECA-5EF8-41CB-AD04-F550D5CBA286}"/>
              </a:ext>
            </a:extLst>
          </p:cNvPr>
          <p:cNvSpPr/>
          <p:nvPr/>
        </p:nvSpPr>
        <p:spPr>
          <a:xfrm>
            <a:off x="6726092" y="4772888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CCA321-7C55-4568-BB7C-EFCF753D03C7}"/>
              </a:ext>
            </a:extLst>
          </p:cNvPr>
          <p:cNvSpPr/>
          <p:nvPr/>
        </p:nvSpPr>
        <p:spPr>
          <a:xfrm>
            <a:off x="8114144" y="2033151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B67202-EAFA-4875-A688-B52CA0F03CCF}"/>
              </a:ext>
            </a:extLst>
          </p:cNvPr>
          <p:cNvSpPr/>
          <p:nvPr/>
        </p:nvSpPr>
        <p:spPr>
          <a:xfrm>
            <a:off x="8335817" y="2854033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v2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0A9D07B-1502-40E2-8947-12693E7EB048}"/>
              </a:ext>
            </a:extLst>
          </p:cNvPr>
          <p:cNvSpPr/>
          <p:nvPr/>
        </p:nvSpPr>
        <p:spPr>
          <a:xfrm>
            <a:off x="8335817" y="3803069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2BB7A4C-D9E4-4A7B-A7ED-805446B04F7C}"/>
              </a:ext>
            </a:extLst>
          </p:cNvPr>
          <p:cNvSpPr/>
          <p:nvPr/>
        </p:nvSpPr>
        <p:spPr>
          <a:xfrm>
            <a:off x="8335817" y="4772888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8943795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49F53A-38B2-4607-B275-E03C6BA05D9A}"/>
              </a:ext>
            </a:extLst>
          </p:cNvPr>
          <p:cNvSpPr/>
          <p:nvPr/>
        </p:nvSpPr>
        <p:spPr>
          <a:xfrm>
            <a:off x="3418319" y="2033151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E930B-5903-449B-AB2C-9BFF3466D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with additional batches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814B25-64FF-4536-8AF3-9C4F9447564F}"/>
              </a:ext>
            </a:extLst>
          </p:cNvPr>
          <p:cNvSpPr/>
          <p:nvPr/>
        </p:nvSpPr>
        <p:spPr>
          <a:xfrm>
            <a:off x="3639992" y="2854033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8C36BB-A60F-4C7A-A822-02F366B6C9FB}"/>
              </a:ext>
            </a:extLst>
          </p:cNvPr>
          <p:cNvSpPr/>
          <p:nvPr/>
        </p:nvSpPr>
        <p:spPr>
          <a:xfrm>
            <a:off x="3639992" y="3803069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v1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F45C79-B6A7-4B2B-AEFA-50CA8707A2FD}"/>
              </a:ext>
            </a:extLst>
          </p:cNvPr>
          <p:cNvSpPr/>
          <p:nvPr/>
        </p:nvSpPr>
        <p:spPr>
          <a:xfrm>
            <a:off x="3639992" y="4772888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v1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C8C67D-F563-4789-881B-F46A3034784E}"/>
              </a:ext>
            </a:extLst>
          </p:cNvPr>
          <p:cNvSpPr/>
          <p:nvPr/>
        </p:nvSpPr>
        <p:spPr>
          <a:xfrm>
            <a:off x="4942895" y="2033151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2374E2-9458-4C5B-A3DC-FC787DE29AE3}"/>
              </a:ext>
            </a:extLst>
          </p:cNvPr>
          <p:cNvSpPr/>
          <p:nvPr/>
        </p:nvSpPr>
        <p:spPr>
          <a:xfrm>
            <a:off x="5164568" y="2854033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v1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0C69C-9357-47F1-BC71-719A56B14C89}"/>
              </a:ext>
            </a:extLst>
          </p:cNvPr>
          <p:cNvSpPr/>
          <p:nvPr/>
        </p:nvSpPr>
        <p:spPr>
          <a:xfrm>
            <a:off x="5164568" y="3803069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43C47B-97B2-40E5-ADE0-79552984AB7E}"/>
              </a:ext>
            </a:extLst>
          </p:cNvPr>
          <p:cNvSpPr/>
          <p:nvPr/>
        </p:nvSpPr>
        <p:spPr>
          <a:xfrm>
            <a:off x="5164568" y="4772888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463AB2-8A1E-462A-854D-E963457A3F80}"/>
              </a:ext>
            </a:extLst>
          </p:cNvPr>
          <p:cNvSpPr/>
          <p:nvPr/>
        </p:nvSpPr>
        <p:spPr>
          <a:xfrm>
            <a:off x="1690253" y="2033151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AC3532A-31A0-4738-BBE5-1206E4E68ADF}"/>
              </a:ext>
            </a:extLst>
          </p:cNvPr>
          <p:cNvSpPr/>
          <p:nvPr/>
        </p:nvSpPr>
        <p:spPr>
          <a:xfrm>
            <a:off x="1911926" y="2854033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E2A3BB-9648-4AB2-ADAA-A6A97051A0E8}"/>
              </a:ext>
            </a:extLst>
          </p:cNvPr>
          <p:cNvSpPr/>
          <p:nvPr/>
        </p:nvSpPr>
        <p:spPr>
          <a:xfrm>
            <a:off x="1911926" y="3803069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D3C233-B40A-47FB-B943-FF44B7CEDCDC}"/>
              </a:ext>
            </a:extLst>
          </p:cNvPr>
          <p:cNvSpPr/>
          <p:nvPr/>
        </p:nvSpPr>
        <p:spPr>
          <a:xfrm>
            <a:off x="1911926" y="4772888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9CA5762-06E2-42B2-AD10-28F35AE0F4EE}"/>
              </a:ext>
            </a:extLst>
          </p:cNvPr>
          <p:cNvSpPr/>
          <p:nvPr/>
        </p:nvSpPr>
        <p:spPr>
          <a:xfrm>
            <a:off x="3496826" y="6258788"/>
            <a:ext cx="5624946" cy="1146465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Batch size = 2</a:t>
            </a:r>
            <a:endParaRPr lang="LID4096" sz="2800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7CCA321-7C55-4568-BB7C-EFCF753D03C7}"/>
              </a:ext>
            </a:extLst>
          </p:cNvPr>
          <p:cNvSpPr/>
          <p:nvPr/>
        </p:nvSpPr>
        <p:spPr>
          <a:xfrm>
            <a:off x="6301501" y="2040638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B67202-EAFA-4875-A688-B52CA0F03CCF}"/>
              </a:ext>
            </a:extLst>
          </p:cNvPr>
          <p:cNvSpPr/>
          <p:nvPr/>
        </p:nvSpPr>
        <p:spPr>
          <a:xfrm>
            <a:off x="6523174" y="2861520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0A9D07B-1502-40E2-8947-12693E7EB048}"/>
              </a:ext>
            </a:extLst>
          </p:cNvPr>
          <p:cNvSpPr/>
          <p:nvPr/>
        </p:nvSpPr>
        <p:spPr>
          <a:xfrm>
            <a:off x="6523174" y="3810556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2BB7A4C-D9E4-4A7B-A7ED-805446B04F7C}"/>
              </a:ext>
            </a:extLst>
          </p:cNvPr>
          <p:cNvSpPr/>
          <p:nvPr/>
        </p:nvSpPr>
        <p:spPr>
          <a:xfrm>
            <a:off x="6523174" y="4780375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17BD899-8BDB-4C71-88A3-094EDA18AC2C}"/>
              </a:ext>
            </a:extLst>
          </p:cNvPr>
          <p:cNvSpPr/>
          <p:nvPr/>
        </p:nvSpPr>
        <p:spPr>
          <a:xfrm>
            <a:off x="1644935" y="-346367"/>
            <a:ext cx="1191491" cy="21820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Temp 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3C71E38-29FB-43B1-9353-39F598CC771C}"/>
              </a:ext>
            </a:extLst>
          </p:cNvPr>
          <p:cNvSpPr/>
          <p:nvPr/>
        </p:nvSpPr>
        <p:spPr>
          <a:xfrm>
            <a:off x="1852753" y="512619"/>
            <a:ext cx="775854" cy="5267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591737C-A004-43E0-8C71-5CAD0357D622}"/>
              </a:ext>
            </a:extLst>
          </p:cNvPr>
          <p:cNvSpPr/>
          <p:nvPr/>
        </p:nvSpPr>
        <p:spPr>
          <a:xfrm>
            <a:off x="1852753" y="1267548"/>
            <a:ext cx="775854" cy="5267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4329B1F-72B8-4FFC-A644-3EA56CE0C8FE}"/>
              </a:ext>
            </a:extLst>
          </p:cNvPr>
          <p:cNvSpPr/>
          <p:nvPr/>
        </p:nvSpPr>
        <p:spPr>
          <a:xfrm>
            <a:off x="1884216" y="650603"/>
            <a:ext cx="775854" cy="5267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55BA5AA-8FD3-4B55-B3DD-B99CA49F11D8}"/>
              </a:ext>
            </a:extLst>
          </p:cNvPr>
          <p:cNvSpPr/>
          <p:nvPr/>
        </p:nvSpPr>
        <p:spPr>
          <a:xfrm>
            <a:off x="3390608" y="-280561"/>
            <a:ext cx="1191491" cy="21820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Temp 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CA805DFB-5A5F-458F-8C65-6113643A8E39}"/>
              </a:ext>
            </a:extLst>
          </p:cNvPr>
          <p:cNvSpPr/>
          <p:nvPr/>
        </p:nvSpPr>
        <p:spPr>
          <a:xfrm>
            <a:off x="3598426" y="1333354"/>
            <a:ext cx="775854" cy="5267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v2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D7BA9D7-EA73-4970-81F2-C44A2C86FFDC}"/>
              </a:ext>
            </a:extLst>
          </p:cNvPr>
          <p:cNvSpPr/>
          <p:nvPr/>
        </p:nvSpPr>
        <p:spPr>
          <a:xfrm>
            <a:off x="3629889" y="716409"/>
            <a:ext cx="775854" cy="5267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2552358-05F6-4747-929F-B87527B9B3E8}"/>
              </a:ext>
            </a:extLst>
          </p:cNvPr>
          <p:cNvSpPr/>
          <p:nvPr/>
        </p:nvSpPr>
        <p:spPr>
          <a:xfrm>
            <a:off x="4929041" y="-263237"/>
            <a:ext cx="1191491" cy="218208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Temp 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4B3303E-16FE-4CB7-8435-5E90ABF4D2F0}"/>
              </a:ext>
            </a:extLst>
          </p:cNvPr>
          <p:cNvSpPr/>
          <p:nvPr/>
        </p:nvSpPr>
        <p:spPr>
          <a:xfrm>
            <a:off x="5136859" y="1350678"/>
            <a:ext cx="775854" cy="5267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v2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9D08241-C304-466E-8B10-0810A3666CDB}"/>
              </a:ext>
            </a:extLst>
          </p:cNvPr>
          <p:cNvSpPr/>
          <p:nvPr/>
        </p:nvSpPr>
        <p:spPr>
          <a:xfrm>
            <a:off x="5168322" y="733733"/>
            <a:ext cx="775854" cy="52675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28A555D-F9B1-43AE-94E0-A31AF3DBFC1F}"/>
              </a:ext>
            </a:extLst>
          </p:cNvPr>
          <p:cNvSpPr/>
          <p:nvPr/>
        </p:nvSpPr>
        <p:spPr>
          <a:xfrm>
            <a:off x="6359813" y="-304659"/>
            <a:ext cx="1191491" cy="2182088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Temp 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31B3149-7E1A-4480-8ABE-51BB96291A94}"/>
              </a:ext>
            </a:extLst>
          </p:cNvPr>
          <p:cNvSpPr/>
          <p:nvPr/>
        </p:nvSpPr>
        <p:spPr>
          <a:xfrm>
            <a:off x="6567631" y="1309256"/>
            <a:ext cx="775854" cy="526751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v2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332116BA-28C5-4068-A8A8-0C3FBAE6D467}"/>
              </a:ext>
            </a:extLst>
          </p:cNvPr>
          <p:cNvSpPr/>
          <p:nvPr/>
        </p:nvSpPr>
        <p:spPr>
          <a:xfrm>
            <a:off x="6599094" y="692311"/>
            <a:ext cx="775854" cy="526751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91018B-E559-4D44-8C66-67E692172061}"/>
              </a:ext>
            </a:extLst>
          </p:cNvPr>
          <p:cNvSpPr txBox="1"/>
          <p:nvPr/>
        </p:nvSpPr>
        <p:spPr>
          <a:xfrm>
            <a:off x="6287647" y="-495632"/>
            <a:ext cx="293716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X</a:t>
            </a:r>
            <a:endParaRPr lang="LID4096" sz="16600" dirty="0">
              <a:solidFill>
                <a:srgbClr val="FF0000"/>
              </a:solidFill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A779214-E947-4DB2-9B40-3731C819DA18}"/>
              </a:ext>
            </a:extLst>
          </p:cNvPr>
          <p:cNvSpPr/>
          <p:nvPr/>
        </p:nvSpPr>
        <p:spPr>
          <a:xfrm>
            <a:off x="8526026" y="2113511"/>
            <a:ext cx="1191491" cy="422563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E6B5DD18-F3ED-4236-9A7F-D2207B6C41C7}"/>
              </a:ext>
            </a:extLst>
          </p:cNvPr>
          <p:cNvSpPr/>
          <p:nvPr/>
        </p:nvSpPr>
        <p:spPr>
          <a:xfrm>
            <a:off x="8747699" y="2934393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F679B83A-A856-4BFB-9A1E-1C603439B97E}"/>
              </a:ext>
            </a:extLst>
          </p:cNvPr>
          <p:cNvSpPr/>
          <p:nvPr/>
        </p:nvSpPr>
        <p:spPr>
          <a:xfrm>
            <a:off x="8747699" y="3883429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524848C-318C-456B-81FB-F5A8A49A93F9}"/>
              </a:ext>
            </a:extLst>
          </p:cNvPr>
          <p:cNvSpPr/>
          <p:nvPr/>
        </p:nvSpPr>
        <p:spPr>
          <a:xfrm>
            <a:off x="8747699" y="4853248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72910392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B49F53A-38B2-4607-B275-E03C6BA05D9A}"/>
              </a:ext>
            </a:extLst>
          </p:cNvPr>
          <p:cNvSpPr/>
          <p:nvPr/>
        </p:nvSpPr>
        <p:spPr>
          <a:xfrm>
            <a:off x="2837004" y="3512121"/>
            <a:ext cx="1191491" cy="316299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BE930B-5903-449B-AB2C-9BFF3466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572488"/>
            <a:ext cx="10018713" cy="1752599"/>
          </a:xfrm>
        </p:spPr>
        <p:txBody>
          <a:bodyPr/>
          <a:lstStyle/>
          <a:p>
            <a:r>
              <a:rPr lang="en-US" dirty="0"/>
              <a:t>Immutable</a:t>
            </a:r>
            <a:endParaRPr lang="LID4096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814B25-64FF-4536-8AF3-9C4F9447564F}"/>
              </a:ext>
            </a:extLst>
          </p:cNvPr>
          <p:cNvSpPr/>
          <p:nvPr/>
        </p:nvSpPr>
        <p:spPr>
          <a:xfrm>
            <a:off x="3141230" y="3941613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8C36BB-A60F-4C7A-A822-02F366B6C9FB}"/>
              </a:ext>
            </a:extLst>
          </p:cNvPr>
          <p:cNvSpPr/>
          <p:nvPr/>
        </p:nvSpPr>
        <p:spPr>
          <a:xfrm>
            <a:off x="3141230" y="4883720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v1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F45C79-B6A7-4B2B-AEFA-50CA8707A2FD}"/>
              </a:ext>
            </a:extLst>
          </p:cNvPr>
          <p:cNvSpPr/>
          <p:nvPr/>
        </p:nvSpPr>
        <p:spPr>
          <a:xfrm>
            <a:off x="3141230" y="5853539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v1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BC8C67D-F563-4789-881B-F46A3034784E}"/>
              </a:ext>
            </a:extLst>
          </p:cNvPr>
          <p:cNvSpPr/>
          <p:nvPr/>
        </p:nvSpPr>
        <p:spPr>
          <a:xfrm>
            <a:off x="4530718" y="-53872"/>
            <a:ext cx="1191491" cy="67364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2374E2-9458-4C5B-A3DC-FC787DE29AE3}"/>
              </a:ext>
            </a:extLst>
          </p:cNvPr>
          <p:cNvSpPr/>
          <p:nvPr/>
        </p:nvSpPr>
        <p:spPr>
          <a:xfrm>
            <a:off x="4665806" y="3941613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v1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EE0C69C-9357-47F1-BC71-719A56B14C89}"/>
              </a:ext>
            </a:extLst>
          </p:cNvPr>
          <p:cNvSpPr/>
          <p:nvPr/>
        </p:nvSpPr>
        <p:spPr>
          <a:xfrm>
            <a:off x="4665806" y="4883720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E43C47B-97B2-40E5-ADE0-79552984AB7E}"/>
              </a:ext>
            </a:extLst>
          </p:cNvPr>
          <p:cNvSpPr/>
          <p:nvPr/>
        </p:nvSpPr>
        <p:spPr>
          <a:xfrm>
            <a:off x="4665806" y="5853539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B463AB2-8A1E-462A-854D-E963457A3F80}"/>
              </a:ext>
            </a:extLst>
          </p:cNvPr>
          <p:cNvSpPr/>
          <p:nvPr/>
        </p:nvSpPr>
        <p:spPr>
          <a:xfrm>
            <a:off x="1191491" y="3519049"/>
            <a:ext cx="1191491" cy="31560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AC3532A-31A0-4738-BBE5-1206E4E68ADF}"/>
              </a:ext>
            </a:extLst>
          </p:cNvPr>
          <p:cNvSpPr/>
          <p:nvPr/>
        </p:nvSpPr>
        <p:spPr>
          <a:xfrm>
            <a:off x="1413164" y="3941613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7E2A3BB-9648-4AB2-ADAA-A6A97051A0E8}"/>
              </a:ext>
            </a:extLst>
          </p:cNvPr>
          <p:cNvSpPr/>
          <p:nvPr/>
        </p:nvSpPr>
        <p:spPr>
          <a:xfrm>
            <a:off x="1413164" y="4883720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D3C233-B40A-47FB-B943-FF44B7CEDCDC}"/>
              </a:ext>
            </a:extLst>
          </p:cNvPr>
          <p:cNvSpPr/>
          <p:nvPr/>
        </p:nvSpPr>
        <p:spPr>
          <a:xfrm>
            <a:off x="1413164" y="5853539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8B67202-EAFA-4875-A688-B52CA0F03CCF}"/>
              </a:ext>
            </a:extLst>
          </p:cNvPr>
          <p:cNvSpPr/>
          <p:nvPr/>
        </p:nvSpPr>
        <p:spPr>
          <a:xfrm>
            <a:off x="4750075" y="2279074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0A9D07B-1502-40E2-8947-12693E7EB048}"/>
              </a:ext>
            </a:extLst>
          </p:cNvPr>
          <p:cNvSpPr/>
          <p:nvPr/>
        </p:nvSpPr>
        <p:spPr>
          <a:xfrm>
            <a:off x="4738536" y="1233061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2BB7A4C-D9E4-4A7B-A7ED-805446B04F7C}"/>
              </a:ext>
            </a:extLst>
          </p:cNvPr>
          <p:cNvSpPr/>
          <p:nvPr/>
        </p:nvSpPr>
        <p:spPr>
          <a:xfrm>
            <a:off x="4750075" y="398834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6AAB45A-1FB3-4057-8EAA-CA6575CE86BB}"/>
              </a:ext>
            </a:extLst>
          </p:cNvPr>
          <p:cNvSpPr/>
          <p:nvPr/>
        </p:nvSpPr>
        <p:spPr>
          <a:xfrm>
            <a:off x="2837004" y="-53872"/>
            <a:ext cx="1191491" cy="30919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36D1D639-66DE-4831-A7EC-7B1774E84401}"/>
              </a:ext>
            </a:extLst>
          </p:cNvPr>
          <p:cNvSpPr/>
          <p:nvPr/>
        </p:nvSpPr>
        <p:spPr>
          <a:xfrm>
            <a:off x="2968189" y="398834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0F99A9E-39A8-4A26-8CAA-997E09A90A1A}"/>
              </a:ext>
            </a:extLst>
          </p:cNvPr>
          <p:cNvSpPr/>
          <p:nvPr/>
        </p:nvSpPr>
        <p:spPr>
          <a:xfrm>
            <a:off x="3002971" y="1327087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9944A1C-09F0-41A9-B559-B2008710DB80}"/>
              </a:ext>
            </a:extLst>
          </p:cNvPr>
          <p:cNvSpPr/>
          <p:nvPr/>
        </p:nvSpPr>
        <p:spPr>
          <a:xfrm>
            <a:off x="3002971" y="2182606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1E2C6D-4A54-4A38-AB22-12FA75DC9F22}"/>
              </a:ext>
            </a:extLst>
          </p:cNvPr>
          <p:cNvCxnSpPr>
            <a:endCxn id="24" idx="1"/>
          </p:cNvCxnSpPr>
          <p:nvPr/>
        </p:nvCxnSpPr>
        <p:spPr>
          <a:xfrm>
            <a:off x="3778825" y="398834"/>
            <a:ext cx="971250" cy="37061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433D8E6-DC53-48D7-992A-C141463CBF92}"/>
              </a:ext>
            </a:extLst>
          </p:cNvPr>
          <p:cNvCxnSpPr/>
          <p:nvPr/>
        </p:nvCxnSpPr>
        <p:spPr>
          <a:xfrm>
            <a:off x="3766136" y="1356270"/>
            <a:ext cx="971250" cy="37061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D91CBC-15C4-4130-9D1F-5E8CD77F0CBD}"/>
              </a:ext>
            </a:extLst>
          </p:cNvPr>
          <p:cNvCxnSpPr/>
          <p:nvPr/>
        </p:nvCxnSpPr>
        <p:spPr>
          <a:xfrm>
            <a:off x="3808118" y="2267722"/>
            <a:ext cx="971250" cy="370610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C8658DA-5AC5-4127-BA5D-621D6F6C24FE}"/>
              </a:ext>
            </a:extLst>
          </p:cNvPr>
          <p:cNvSpPr/>
          <p:nvPr/>
        </p:nvSpPr>
        <p:spPr>
          <a:xfrm>
            <a:off x="5902314" y="-102188"/>
            <a:ext cx="1191491" cy="67364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5D3B0EB3-8F1D-4751-AE3E-5BC9595FD8A8}"/>
              </a:ext>
            </a:extLst>
          </p:cNvPr>
          <p:cNvSpPr/>
          <p:nvPr/>
        </p:nvSpPr>
        <p:spPr>
          <a:xfrm>
            <a:off x="6037402" y="3941613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v1</a:t>
            </a:r>
            <a:endParaRPr lang="LID4096" dirty="0">
              <a:solidFill>
                <a:schemeClr val="lt1"/>
              </a:solidFill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8CD89AB-A375-4ADB-9479-D91DE9FA9D07}"/>
              </a:ext>
            </a:extLst>
          </p:cNvPr>
          <p:cNvSpPr/>
          <p:nvPr/>
        </p:nvSpPr>
        <p:spPr>
          <a:xfrm>
            <a:off x="6037402" y="4835404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7013630-65B3-4ABB-867B-F7519F9368D8}"/>
              </a:ext>
            </a:extLst>
          </p:cNvPr>
          <p:cNvSpPr/>
          <p:nvPr/>
        </p:nvSpPr>
        <p:spPr>
          <a:xfrm>
            <a:off x="6037402" y="5805223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D23C585B-6C46-4C59-9FED-BF6DB7F8189A}"/>
              </a:ext>
            </a:extLst>
          </p:cNvPr>
          <p:cNvSpPr/>
          <p:nvPr/>
        </p:nvSpPr>
        <p:spPr>
          <a:xfrm>
            <a:off x="6121671" y="2230758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0B805E7-611C-45BE-980A-F146A8F5C459}"/>
              </a:ext>
            </a:extLst>
          </p:cNvPr>
          <p:cNvSpPr/>
          <p:nvPr/>
        </p:nvSpPr>
        <p:spPr>
          <a:xfrm>
            <a:off x="6110132" y="1184745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1B2AF0B-6C49-49CC-9525-57030C5D2B23}"/>
              </a:ext>
            </a:extLst>
          </p:cNvPr>
          <p:cNvSpPr/>
          <p:nvPr/>
        </p:nvSpPr>
        <p:spPr>
          <a:xfrm>
            <a:off x="6121671" y="350518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A23C51E-2997-4813-BA55-B5343B25510D}"/>
              </a:ext>
            </a:extLst>
          </p:cNvPr>
          <p:cNvSpPr/>
          <p:nvPr/>
        </p:nvSpPr>
        <p:spPr>
          <a:xfrm>
            <a:off x="7228893" y="-93360"/>
            <a:ext cx="1191491" cy="67364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363B14-E4E1-4259-AD19-A61A6AF791FB}"/>
              </a:ext>
            </a:extLst>
          </p:cNvPr>
          <p:cNvSpPr/>
          <p:nvPr/>
        </p:nvSpPr>
        <p:spPr>
          <a:xfrm>
            <a:off x="7448250" y="2239586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391F8A1-1BCD-4DE6-B91A-85E47830FB61}"/>
              </a:ext>
            </a:extLst>
          </p:cNvPr>
          <p:cNvSpPr/>
          <p:nvPr/>
        </p:nvSpPr>
        <p:spPr>
          <a:xfrm>
            <a:off x="7436711" y="1193573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AA400170-F0B4-4DA9-94D7-15CE907D31FE}"/>
              </a:ext>
            </a:extLst>
          </p:cNvPr>
          <p:cNvSpPr/>
          <p:nvPr/>
        </p:nvSpPr>
        <p:spPr>
          <a:xfrm>
            <a:off x="7448250" y="359346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3C49A6B1-4FF9-4919-8299-18B9101FE27F}"/>
              </a:ext>
            </a:extLst>
          </p:cNvPr>
          <p:cNvSpPr/>
          <p:nvPr/>
        </p:nvSpPr>
        <p:spPr>
          <a:xfrm>
            <a:off x="7436711" y="5664427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DAABC07-665A-46F4-8B3C-597B79591794}"/>
              </a:ext>
            </a:extLst>
          </p:cNvPr>
          <p:cNvSpPr/>
          <p:nvPr/>
        </p:nvSpPr>
        <p:spPr>
          <a:xfrm>
            <a:off x="7423400" y="4770458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99A809D-D1EA-4D23-99B9-87B732D6E3CB}"/>
              </a:ext>
            </a:extLst>
          </p:cNvPr>
          <p:cNvSpPr/>
          <p:nvPr/>
        </p:nvSpPr>
        <p:spPr>
          <a:xfrm>
            <a:off x="7436711" y="3941613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9581651-AEE1-4A57-9D83-EDEEF3A9A27C}"/>
              </a:ext>
            </a:extLst>
          </p:cNvPr>
          <p:cNvSpPr/>
          <p:nvPr/>
        </p:nvSpPr>
        <p:spPr>
          <a:xfrm>
            <a:off x="8593854" y="-102188"/>
            <a:ext cx="1191491" cy="673647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ECDFDAA-070B-4036-BF88-9AACAB3F4A45}"/>
              </a:ext>
            </a:extLst>
          </p:cNvPr>
          <p:cNvSpPr/>
          <p:nvPr/>
        </p:nvSpPr>
        <p:spPr>
          <a:xfrm>
            <a:off x="8813211" y="2230758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737B28D-EE40-4F9A-893C-7C1113B69F28}"/>
              </a:ext>
            </a:extLst>
          </p:cNvPr>
          <p:cNvSpPr/>
          <p:nvPr/>
        </p:nvSpPr>
        <p:spPr>
          <a:xfrm>
            <a:off x="8801672" y="1184745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AD173BA5-3FBF-48F2-B078-9C5FA42019DC}"/>
              </a:ext>
            </a:extLst>
          </p:cNvPr>
          <p:cNvSpPr/>
          <p:nvPr/>
        </p:nvSpPr>
        <p:spPr>
          <a:xfrm>
            <a:off x="8813211" y="350518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655A33BB-DC1A-4FA2-83DE-69C2645BFC1B}"/>
              </a:ext>
            </a:extLst>
          </p:cNvPr>
          <p:cNvSpPr/>
          <p:nvPr/>
        </p:nvSpPr>
        <p:spPr>
          <a:xfrm>
            <a:off x="8801672" y="5738216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4D18ED6-1760-415F-A018-8B4204C35C8B}"/>
              </a:ext>
            </a:extLst>
          </p:cNvPr>
          <p:cNvSpPr/>
          <p:nvPr/>
        </p:nvSpPr>
        <p:spPr>
          <a:xfrm>
            <a:off x="8813211" y="4862936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1567C844-6014-4E44-BDED-1A20922F8F7C}"/>
              </a:ext>
            </a:extLst>
          </p:cNvPr>
          <p:cNvSpPr/>
          <p:nvPr/>
        </p:nvSpPr>
        <p:spPr>
          <a:xfrm>
            <a:off x="8801672" y="3941613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536C47-5E21-4B90-B50F-C864F9482EB8}"/>
              </a:ext>
            </a:extLst>
          </p:cNvPr>
          <p:cNvSpPr txBox="1"/>
          <p:nvPr/>
        </p:nvSpPr>
        <p:spPr>
          <a:xfrm>
            <a:off x="8580507" y="265070"/>
            <a:ext cx="293716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solidFill>
                  <a:srgbClr val="FF0000"/>
                </a:solidFill>
              </a:rPr>
              <a:t>X</a:t>
            </a:r>
            <a:endParaRPr lang="LID4096" sz="16600" dirty="0">
              <a:solidFill>
                <a:srgbClr val="FF0000"/>
              </a:solidFill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351E68F-2DEA-4F78-B3F2-DFF095B6FA01}"/>
              </a:ext>
            </a:extLst>
          </p:cNvPr>
          <p:cNvSpPr/>
          <p:nvPr/>
        </p:nvSpPr>
        <p:spPr>
          <a:xfrm>
            <a:off x="9991715" y="3481978"/>
            <a:ext cx="1191491" cy="309199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A73EF88-C7C1-43DB-B043-D5D522E55084}"/>
              </a:ext>
            </a:extLst>
          </p:cNvPr>
          <p:cNvSpPr/>
          <p:nvPr/>
        </p:nvSpPr>
        <p:spPr>
          <a:xfrm>
            <a:off x="10199533" y="3941613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927E8CB-EF13-47F8-9063-1BFEC0C0EF2A}"/>
              </a:ext>
            </a:extLst>
          </p:cNvPr>
          <p:cNvSpPr/>
          <p:nvPr/>
        </p:nvSpPr>
        <p:spPr>
          <a:xfrm>
            <a:off x="10199533" y="4862936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1250D832-A515-4EB2-911E-A6BA562E4E9E}"/>
              </a:ext>
            </a:extLst>
          </p:cNvPr>
          <p:cNvSpPr/>
          <p:nvPr/>
        </p:nvSpPr>
        <p:spPr>
          <a:xfrm>
            <a:off x="10176080" y="5718455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1861800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930B-5903-449B-AB2C-9BFF3466D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572488"/>
            <a:ext cx="10018713" cy="1752599"/>
          </a:xfrm>
        </p:spPr>
        <p:txBody>
          <a:bodyPr/>
          <a:lstStyle/>
          <a:p>
            <a:r>
              <a:rPr lang="en-US" dirty="0"/>
              <a:t>Traffic splitting (Blue/Green) with timer</a:t>
            </a:r>
            <a:endParaRPr lang="LID4096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D791DB-8BDB-4655-AA81-3FB22DD8D3EF}"/>
              </a:ext>
            </a:extLst>
          </p:cNvPr>
          <p:cNvSpPr/>
          <p:nvPr/>
        </p:nvSpPr>
        <p:spPr>
          <a:xfrm>
            <a:off x="2466109" y="431984"/>
            <a:ext cx="9448800" cy="3013274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  GREEN</a:t>
            </a:r>
            <a:endParaRPr lang="LID4096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19DA176-7BE9-493C-AE28-5AE8D759F9FC}"/>
              </a:ext>
            </a:extLst>
          </p:cNvPr>
          <p:cNvSpPr/>
          <p:nvPr/>
        </p:nvSpPr>
        <p:spPr>
          <a:xfrm>
            <a:off x="2837003" y="513308"/>
            <a:ext cx="1191491" cy="289938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B0846981-66BB-49F4-8B27-7F79DEEED1E4}"/>
              </a:ext>
            </a:extLst>
          </p:cNvPr>
          <p:cNvSpPr/>
          <p:nvPr/>
        </p:nvSpPr>
        <p:spPr>
          <a:xfrm>
            <a:off x="3058677" y="965316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59F8684A-2975-44F0-907A-819657374C44}"/>
              </a:ext>
            </a:extLst>
          </p:cNvPr>
          <p:cNvSpPr/>
          <p:nvPr/>
        </p:nvSpPr>
        <p:spPr>
          <a:xfrm>
            <a:off x="3058677" y="1768951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4DD9012-C0A1-4F8F-8C7B-37B73628D182}"/>
              </a:ext>
            </a:extLst>
          </p:cNvPr>
          <p:cNvSpPr/>
          <p:nvPr/>
        </p:nvSpPr>
        <p:spPr>
          <a:xfrm>
            <a:off x="3035623" y="2572586"/>
            <a:ext cx="775854" cy="74121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</a:t>
            </a:r>
            <a:endParaRPr lang="LID4096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CA7C859-EE26-4BDD-B874-26D4EC9605CA}"/>
              </a:ext>
            </a:extLst>
          </p:cNvPr>
          <p:cNvSpPr/>
          <p:nvPr/>
        </p:nvSpPr>
        <p:spPr>
          <a:xfrm>
            <a:off x="2466109" y="3693979"/>
            <a:ext cx="9448800" cy="3013274"/>
          </a:xfrm>
          <a:prstGeom prst="rect">
            <a:avLst/>
          </a:prstGeom>
          <a:solidFill>
            <a:schemeClr val="accent3">
              <a:lumMod val="75000"/>
              <a:alpha val="4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BLUE</a:t>
            </a:r>
            <a:endParaRPr lang="LID4096" dirty="0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194930BF-F860-49A3-813B-7C9589CB421C}"/>
              </a:ext>
            </a:extLst>
          </p:cNvPr>
          <p:cNvSpPr/>
          <p:nvPr/>
        </p:nvSpPr>
        <p:spPr>
          <a:xfrm>
            <a:off x="2837003" y="3775303"/>
            <a:ext cx="1191491" cy="289938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F138790-3391-4CC7-AC32-280F7D6CA695}"/>
              </a:ext>
            </a:extLst>
          </p:cNvPr>
          <p:cNvSpPr/>
          <p:nvPr/>
        </p:nvSpPr>
        <p:spPr>
          <a:xfrm>
            <a:off x="3058677" y="4227311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5DCBEF2E-90D9-4560-B6BA-7E500E877E1B}"/>
              </a:ext>
            </a:extLst>
          </p:cNvPr>
          <p:cNvSpPr/>
          <p:nvPr/>
        </p:nvSpPr>
        <p:spPr>
          <a:xfrm>
            <a:off x="3058677" y="5030946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F286FC9B-C1D6-420E-B46F-039ABABD1C06}"/>
              </a:ext>
            </a:extLst>
          </p:cNvPr>
          <p:cNvSpPr/>
          <p:nvPr/>
        </p:nvSpPr>
        <p:spPr>
          <a:xfrm>
            <a:off x="3035623" y="5834581"/>
            <a:ext cx="775854" cy="7412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963AED5-4FE6-4693-A882-36152CB27A6F}"/>
              </a:ext>
            </a:extLst>
          </p:cNvPr>
          <p:cNvSpPr/>
          <p:nvPr/>
        </p:nvSpPr>
        <p:spPr>
          <a:xfrm>
            <a:off x="4305555" y="2265167"/>
            <a:ext cx="2484507" cy="2124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 Load balancer</a:t>
            </a:r>
            <a:endParaRPr lang="LID4096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1C01C93-A5F1-4399-9DDD-9A098CA800B5}"/>
              </a:ext>
            </a:extLst>
          </p:cNvPr>
          <p:cNvSpPr/>
          <p:nvPr/>
        </p:nvSpPr>
        <p:spPr>
          <a:xfrm>
            <a:off x="7044483" y="2572586"/>
            <a:ext cx="901640" cy="13759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Timer</a:t>
            </a:r>
            <a:endParaRPr lang="LID4096" dirty="0"/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EDB6D61C-58FE-4BC6-89DC-D6B7C8F2A7E3}"/>
              </a:ext>
            </a:extLst>
          </p:cNvPr>
          <p:cNvSpPr/>
          <p:nvPr/>
        </p:nvSpPr>
        <p:spPr>
          <a:xfrm>
            <a:off x="9334770" y="3726846"/>
            <a:ext cx="1191491" cy="28993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ASG</a:t>
            </a:r>
            <a:endParaRPr lang="LID4096" sz="2000" dirty="0">
              <a:solidFill>
                <a:schemeClr val="tx1"/>
              </a:solidFill>
            </a:endParaRP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2771A91B-29EC-4470-AC09-1169A8DFF43B}"/>
              </a:ext>
            </a:extLst>
          </p:cNvPr>
          <p:cNvSpPr/>
          <p:nvPr/>
        </p:nvSpPr>
        <p:spPr>
          <a:xfrm>
            <a:off x="9556444" y="4178854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5245775C-E40C-4069-A9BA-36819FF5597D}"/>
              </a:ext>
            </a:extLst>
          </p:cNvPr>
          <p:cNvSpPr/>
          <p:nvPr/>
        </p:nvSpPr>
        <p:spPr>
          <a:xfrm>
            <a:off x="9556444" y="4982489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6E98050A-87C3-4F3C-A5B6-798833E539A5}"/>
              </a:ext>
            </a:extLst>
          </p:cNvPr>
          <p:cNvSpPr/>
          <p:nvPr/>
        </p:nvSpPr>
        <p:spPr>
          <a:xfrm>
            <a:off x="9533390" y="5786124"/>
            <a:ext cx="775854" cy="74121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v1</a:t>
            </a:r>
            <a:endParaRPr lang="LID4096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80ACAF-0243-463E-8FD9-FFCB1C135A87}"/>
              </a:ext>
            </a:extLst>
          </p:cNvPr>
          <p:cNvSpPr txBox="1"/>
          <p:nvPr/>
        </p:nvSpPr>
        <p:spPr>
          <a:xfrm>
            <a:off x="8764480" y="3042397"/>
            <a:ext cx="293716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0000"/>
                </a:solidFill>
              </a:rPr>
              <a:t>X</a:t>
            </a:r>
            <a:endParaRPr lang="LID4096" sz="287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43781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AEAB1-8971-40E9-A5B3-313122BE3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Mickey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45C96-FAC5-445E-9085-59A1EA327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7861393" cy="419548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70000"/>
              </a:lnSpc>
            </a:pPr>
            <a:r>
              <a:rPr lang="en-US" sz="2800" dirty="0"/>
              <a:t>Have been Developing since 1991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Computer Science majoring in information systems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MBA majoring in entrepreneurship</a:t>
            </a:r>
          </a:p>
          <a:p>
            <a:pPr algn="l">
              <a:lnSpc>
                <a:spcPct val="170000"/>
              </a:lnSpc>
            </a:pPr>
            <a:r>
              <a:rPr lang="en-US" sz="2800" dirty="0"/>
              <a:t>Systems/Software/Solutions architect for the past 10 years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I love training, teaching and mentoring developers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I am married with 2 beautiful kids and a dog</a:t>
            </a:r>
          </a:p>
          <a:p>
            <a:pPr>
              <a:lnSpc>
                <a:spcPct val="170000"/>
              </a:lnSpc>
            </a:pPr>
            <a:r>
              <a:rPr lang="en-US" sz="2800" dirty="0"/>
              <a:t>I also love 4x4’ing and can talk hours about this stuff</a:t>
            </a:r>
            <a:endParaRPr lang="LID4096" sz="2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390A23A-7D97-4D92-87C3-8796BE395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" r="8350" b="2645"/>
          <a:stretch/>
        </p:blipFill>
        <p:spPr bwMode="auto">
          <a:xfrm>
            <a:off x="8750205" y="215154"/>
            <a:ext cx="3441795" cy="57956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7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48F9-C2D7-447A-8688-932CF2271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Easily</a:t>
            </a:r>
            <a:r>
              <a:rPr lang="en-US" baseline="0" dirty="0"/>
              <a:t> create and maintain</a:t>
            </a:r>
            <a:r>
              <a:rPr lang="en-US" dirty="0"/>
              <a:t> blue/green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B7EDD-F2A0-455C-AC19-E11A1F1A6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4AB9F-18A2-4340-94B1-3AC4CC77E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044" y="1371600"/>
            <a:ext cx="9009243" cy="4756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56472790"/>
      </p:ext>
    </p:extLst>
  </p:cSld>
  <p:clrMapOvr>
    <a:masterClrMapping/>
  </p:clrMapOvr>
  <p:transition spd="slow" advTm="5111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FE61781-52BD-4C4C-874A-A6C99504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01112" y="985956"/>
            <a:ext cx="3215587" cy="69338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1BCD06-6C3D-4073-894F-6E9A0773AC38}"/>
              </a:ext>
            </a:extLst>
          </p:cNvPr>
          <p:cNvSpPr/>
          <p:nvPr/>
        </p:nvSpPr>
        <p:spPr>
          <a:xfrm>
            <a:off x="2390673" y="1410877"/>
            <a:ext cx="4780547" cy="3067620"/>
          </a:xfrm>
          <a:prstGeom prst="rect">
            <a:avLst/>
          </a:prstGeom>
          <a:solidFill>
            <a:schemeClr val="accent3">
              <a:alpha val="16863"/>
            </a:schemeClr>
          </a:solidFill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Auto Scaling</a:t>
            </a:r>
            <a:endParaRPr lang="LID4096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D7F11-F1B9-4BFD-8041-BC4404CB1BCE}"/>
              </a:ext>
            </a:extLst>
          </p:cNvPr>
          <p:cNvSpPr/>
          <p:nvPr/>
        </p:nvSpPr>
        <p:spPr>
          <a:xfrm>
            <a:off x="2715478" y="1853248"/>
            <a:ext cx="4347411" cy="4823804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Physical servers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5161C8-5442-4677-A70E-41A0A689013E}"/>
              </a:ext>
            </a:extLst>
          </p:cNvPr>
          <p:cNvSpPr/>
          <p:nvPr/>
        </p:nvSpPr>
        <p:spPr>
          <a:xfrm>
            <a:off x="3086624" y="5962739"/>
            <a:ext cx="3609474" cy="578309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</a:t>
            </a:r>
            <a:endParaRPr lang="LID40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22184E-DAD0-49E5-B898-0728E92BB40D}"/>
              </a:ext>
            </a:extLst>
          </p:cNvPr>
          <p:cNvSpPr/>
          <p:nvPr/>
        </p:nvSpPr>
        <p:spPr>
          <a:xfrm>
            <a:off x="3086624" y="2307846"/>
            <a:ext cx="3609474" cy="3622435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EC2 Instance(s)</a:t>
            </a:r>
            <a:endParaRPr lang="LID4096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FEEE5C-E37E-4649-9365-EE80F98DD9DF}"/>
              </a:ext>
            </a:extLst>
          </p:cNvPr>
          <p:cNvSpPr/>
          <p:nvPr/>
        </p:nvSpPr>
        <p:spPr>
          <a:xfrm>
            <a:off x="325989" y="6024796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Formation</a:t>
            </a:r>
            <a:endParaRPr lang="LID4096" dirty="0"/>
          </a:p>
        </p:txBody>
      </p:sp>
      <p:sp>
        <p:nvSpPr>
          <p:cNvPr id="36" name="Flowchart: Stored Data 35">
            <a:extLst>
              <a:ext uri="{FF2B5EF4-FFF2-40B4-BE49-F238E27FC236}">
                <a16:creationId xmlns:a16="http://schemas.microsoft.com/office/drawing/2014/main" id="{E653DED0-8034-42CA-8B21-37649AA043D8}"/>
              </a:ext>
            </a:extLst>
          </p:cNvPr>
          <p:cNvSpPr/>
          <p:nvPr/>
        </p:nvSpPr>
        <p:spPr>
          <a:xfrm>
            <a:off x="9312285" y="1378917"/>
            <a:ext cx="1505777" cy="1202135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BUILD</a:t>
            </a:r>
            <a:endParaRPr lang="LID4096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BE450A-C64B-48B3-9884-5F807DF2C5FD}"/>
              </a:ext>
            </a:extLst>
          </p:cNvPr>
          <p:cNvSpPr txBox="1"/>
          <p:nvPr/>
        </p:nvSpPr>
        <p:spPr>
          <a:xfrm>
            <a:off x="7894673" y="2676490"/>
            <a:ext cx="26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 / CD manual/automated</a:t>
            </a:r>
            <a:endParaRPr lang="LID409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88C1A-AF56-46B2-94F8-E0ABA8E4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recap quickly…</a:t>
            </a:r>
            <a:endParaRPr lang="LID4096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C4740-DC79-415C-8D78-332DAE1CBAE5}"/>
              </a:ext>
            </a:extLst>
          </p:cNvPr>
          <p:cNvSpPr/>
          <p:nvPr/>
        </p:nvSpPr>
        <p:spPr>
          <a:xfrm>
            <a:off x="3284972" y="2676490"/>
            <a:ext cx="1317631" cy="318691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C8A695-8305-40A0-A62B-F3B88DA30EC7}"/>
              </a:ext>
            </a:extLst>
          </p:cNvPr>
          <p:cNvSpPr/>
          <p:nvPr/>
        </p:nvSpPr>
        <p:spPr>
          <a:xfrm>
            <a:off x="3361344" y="4526697"/>
            <a:ext cx="1164885" cy="714576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Language runtime</a:t>
            </a:r>
            <a:endParaRPr lang="LID4096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BE5D2B-9A1D-4EAF-A657-6B8581A59334}"/>
              </a:ext>
            </a:extLst>
          </p:cNvPr>
          <p:cNvSpPr/>
          <p:nvPr/>
        </p:nvSpPr>
        <p:spPr>
          <a:xfrm>
            <a:off x="3361343" y="4145245"/>
            <a:ext cx="1164885" cy="30765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</a:t>
            </a:r>
            <a:endParaRPr lang="LID4096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2F5D9-FB23-4214-ABA6-2CA01E630CE9}"/>
              </a:ext>
            </a:extLst>
          </p:cNvPr>
          <p:cNvSpPr/>
          <p:nvPr/>
        </p:nvSpPr>
        <p:spPr>
          <a:xfrm>
            <a:off x="3361343" y="3527144"/>
            <a:ext cx="1164885" cy="53971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Health and logs</a:t>
            </a:r>
            <a:endParaRPr lang="LID4096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E876B-D83E-4486-B216-02328A50A809}"/>
              </a:ext>
            </a:extLst>
          </p:cNvPr>
          <p:cNvSpPr/>
          <p:nvPr/>
        </p:nvSpPr>
        <p:spPr>
          <a:xfrm>
            <a:off x="3361343" y="5310860"/>
            <a:ext cx="1164885" cy="482958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  <a:endParaRPr lang="LID4096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A51FAE-409B-4B71-8473-8D1DD02FA0DA}"/>
              </a:ext>
            </a:extLst>
          </p:cNvPr>
          <p:cNvSpPr/>
          <p:nvPr/>
        </p:nvSpPr>
        <p:spPr>
          <a:xfrm>
            <a:off x="4837960" y="2676490"/>
            <a:ext cx="1317631" cy="318691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A096A9-0A2A-4A00-BA32-0AF6345AD55C}"/>
              </a:ext>
            </a:extLst>
          </p:cNvPr>
          <p:cNvSpPr/>
          <p:nvPr/>
        </p:nvSpPr>
        <p:spPr>
          <a:xfrm>
            <a:off x="4914332" y="4526697"/>
            <a:ext cx="1164885" cy="714576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Language runtime</a:t>
            </a:r>
            <a:endParaRPr lang="LID4096" sz="1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EA447C-4D1A-4D66-8DD5-1AEED9BC7029}"/>
              </a:ext>
            </a:extLst>
          </p:cNvPr>
          <p:cNvGrpSpPr/>
          <p:nvPr/>
        </p:nvGrpSpPr>
        <p:grpSpPr>
          <a:xfrm>
            <a:off x="3361344" y="2775817"/>
            <a:ext cx="2717873" cy="652256"/>
            <a:chOff x="3361344" y="2775817"/>
            <a:chExt cx="2717873" cy="6522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245D62-A741-4A2A-8575-8F4B4301EA1B}"/>
                </a:ext>
              </a:extLst>
            </p:cNvPr>
            <p:cNvSpPr/>
            <p:nvPr/>
          </p:nvSpPr>
          <p:spPr>
            <a:xfrm>
              <a:off x="3361344" y="2775817"/>
              <a:ext cx="1164885" cy="65225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YOUR APP</a:t>
              </a:r>
              <a:endParaRPr lang="LID4096" sz="14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562AA9D-FE43-47EE-9BC1-A29D7C88D74E}"/>
                </a:ext>
              </a:extLst>
            </p:cNvPr>
            <p:cNvSpPr/>
            <p:nvPr/>
          </p:nvSpPr>
          <p:spPr>
            <a:xfrm>
              <a:off x="4914332" y="2775817"/>
              <a:ext cx="1164885" cy="65225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YOUR APP</a:t>
              </a:r>
              <a:endParaRPr lang="LID4096" sz="1400" dirty="0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16D318FC-0519-43BD-8D1E-B4D569EEA287}"/>
              </a:ext>
            </a:extLst>
          </p:cNvPr>
          <p:cNvSpPr/>
          <p:nvPr/>
        </p:nvSpPr>
        <p:spPr>
          <a:xfrm>
            <a:off x="4914331" y="4145245"/>
            <a:ext cx="1164885" cy="30765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</a:t>
            </a:r>
            <a:endParaRPr lang="LID4096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EDDA41-866B-4B19-922F-5F1204AEF8F4}"/>
              </a:ext>
            </a:extLst>
          </p:cNvPr>
          <p:cNvSpPr/>
          <p:nvPr/>
        </p:nvSpPr>
        <p:spPr>
          <a:xfrm>
            <a:off x="4914331" y="3527144"/>
            <a:ext cx="1164885" cy="53971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Health and logs</a:t>
            </a:r>
            <a:endParaRPr lang="LID4096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ED02B9-F213-44D0-B22B-8C1C8217E48A}"/>
              </a:ext>
            </a:extLst>
          </p:cNvPr>
          <p:cNvSpPr/>
          <p:nvPr/>
        </p:nvSpPr>
        <p:spPr>
          <a:xfrm>
            <a:off x="4914331" y="5310860"/>
            <a:ext cx="1164885" cy="482958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  <a:endParaRPr lang="LID4096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48BC97-5C96-494C-A6A9-DB51ED92465E}"/>
              </a:ext>
            </a:extLst>
          </p:cNvPr>
          <p:cNvGrpSpPr/>
          <p:nvPr/>
        </p:nvGrpSpPr>
        <p:grpSpPr>
          <a:xfrm>
            <a:off x="639659" y="1534289"/>
            <a:ext cx="1534199" cy="1398031"/>
            <a:chOff x="451899" y="2088755"/>
            <a:chExt cx="1534199" cy="13980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12E2F4-1436-4654-AB6B-48D581817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90" y="2088755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D470DA-E514-4998-B04A-CB810614DCBB}"/>
                </a:ext>
              </a:extLst>
            </p:cNvPr>
            <p:cNvSpPr txBox="1"/>
            <p:nvPr/>
          </p:nvSpPr>
          <p:spPr>
            <a:xfrm>
              <a:off x="451899" y="2963566"/>
              <a:ext cx="1534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Managed Load balancer</a:t>
              </a:r>
              <a:endParaRPr lang="LID4096" sz="14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E824946-CC2F-4ACC-BA4D-02944352DAD6}"/>
              </a:ext>
            </a:extLst>
          </p:cNvPr>
          <p:cNvSpPr/>
          <p:nvPr/>
        </p:nvSpPr>
        <p:spPr>
          <a:xfrm>
            <a:off x="325989" y="4265150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Cloudwatch</a:t>
            </a:r>
            <a:endParaRPr lang="LID4096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EE41D7-6B0A-40D5-B01E-1E2BE67D3F44}"/>
              </a:ext>
            </a:extLst>
          </p:cNvPr>
          <p:cNvSpPr/>
          <p:nvPr/>
        </p:nvSpPr>
        <p:spPr>
          <a:xfrm>
            <a:off x="325989" y="3407531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Sms</a:t>
            </a:r>
            <a:r>
              <a:rPr lang="en-US" dirty="0"/>
              <a:t>/email alerts</a:t>
            </a:r>
            <a:endParaRPr lang="LID4096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7BAEC1-881E-49A4-B3DB-D8CBBB3FF758}"/>
              </a:ext>
            </a:extLst>
          </p:cNvPr>
          <p:cNvSpPr/>
          <p:nvPr/>
        </p:nvSpPr>
        <p:spPr>
          <a:xfrm>
            <a:off x="325989" y="5188167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beanstalk engine (FREE)</a:t>
            </a:r>
            <a:endParaRPr lang="LID4096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CA4EB3-1667-4014-B354-65E10DBDA040}"/>
              </a:ext>
            </a:extLst>
          </p:cNvPr>
          <p:cNvSpPr/>
          <p:nvPr/>
        </p:nvSpPr>
        <p:spPr>
          <a:xfrm>
            <a:off x="8165456" y="4869243"/>
            <a:ext cx="2616187" cy="1366192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beanstalk monitoring and management console (FREE)</a:t>
            </a:r>
            <a:endParaRPr lang="LID4096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6F1B173-65A5-47C9-A88F-5742A80F2CA6}"/>
              </a:ext>
            </a:extLst>
          </p:cNvPr>
          <p:cNvSpPr/>
          <p:nvPr/>
        </p:nvSpPr>
        <p:spPr>
          <a:xfrm rot="5400000">
            <a:off x="1042954" y="5724368"/>
            <a:ext cx="510485" cy="611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Flowchart: Stored Data 45">
            <a:extLst>
              <a:ext uri="{FF2B5EF4-FFF2-40B4-BE49-F238E27FC236}">
                <a16:creationId xmlns:a16="http://schemas.microsoft.com/office/drawing/2014/main" id="{675144EE-58E9-4495-8BEE-4A2A205D3B02}"/>
              </a:ext>
            </a:extLst>
          </p:cNvPr>
          <p:cNvSpPr/>
          <p:nvPr/>
        </p:nvSpPr>
        <p:spPr>
          <a:xfrm>
            <a:off x="7479981" y="1372193"/>
            <a:ext cx="1865204" cy="1202135"/>
          </a:xfrm>
          <a:prstGeom prst="flowChartOnlineStorag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r>
              <a:rPr lang="en-US" sz="1200" dirty="0"/>
              <a:t> push new versions with </a:t>
            </a:r>
            <a:r>
              <a:rPr lang="en-US" sz="1200" b="1" dirty="0"/>
              <a:t>Rollback </a:t>
            </a:r>
            <a:r>
              <a:rPr lang="en-US" sz="1200" dirty="0"/>
              <a:t>and </a:t>
            </a:r>
            <a:r>
              <a:rPr lang="en-US" sz="1200" b="1" dirty="0"/>
              <a:t>minimal downtime</a:t>
            </a:r>
            <a:endParaRPr lang="LID4096" sz="12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00F8DF6-8E48-485D-B1EA-F4A02CDDC3BB}"/>
              </a:ext>
            </a:extLst>
          </p:cNvPr>
          <p:cNvSpPr/>
          <p:nvPr/>
        </p:nvSpPr>
        <p:spPr>
          <a:xfrm>
            <a:off x="9060033" y="3527144"/>
            <a:ext cx="1475874" cy="10079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  <a:endParaRPr lang="LID4096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6798161"/>
      </p:ext>
    </p:extLst>
  </p:cSld>
  <p:clrMapOvr>
    <a:masterClrMapping/>
  </p:clrMapOvr>
  <p:transition spd="slow" advTm="7506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19751-DC1F-45F8-941A-396758B59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the app grows to multiple services?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7DCFC-43FD-4381-B35A-F4913E1F8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395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13C34-97CB-471B-8D9E-0422D6ADE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Gradual shift to containers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AA476-2B0B-441B-8855-9ACB713C4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10759825" cy="4195481"/>
          </a:xfrm>
        </p:spPr>
        <p:txBody>
          <a:bodyPr>
            <a:normAutofit/>
          </a:bodyPr>
          <a:lstStyle/>
          <a:p>
            <a:r>
              <a:rPr lang="en-US" sz="2800" dirty="0"/>
              <a:t>One deployment docker-compose file per instance</a:t>
            </a:r>
          </a:p>
          <a:p>
            <a:r>
              <a:rPr lang="en-US" sz="2800" dirty="0"/>
              <a:t>Instance will run multiple containers (using docker engine)</a:t>
            </a:r>
          </a:p>
          <a:p>
            <a:r>
              <a:rPr lang="en-US" sz="2800" dirty="0"/>
              <a:t>All containers run on all instances</a:t>
            </a:r>
          </a:p>
          <a:p>
            <a:r>
              <a:rPr lang="en-US" sz="2800" dirty="0"/>
              <a:t>scale by instance only, not by container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43748569"/>
      </p:ext>
    </p:extLst>
  </p:cSld>
  <p:clrMapOvr>
    <a:masterClrMapping/>
  </p:clrMapOvr>
  <p:transition spd="slow" advTm="15117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0FE61781-52BD-4C4C-874A-A6C995042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701112" y="985956"/>
            <a:ext cx="3215587" cy="69338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1BCD06-6C3D-4073-894F-6E9A0773AC38}"/>
              </a:ext>
            </a:extLst>
          </p:cNvPr>
          <p:cNvSpPr/>
          <p:nvPr/>
        </p:nvSpPr>
        <p:spPr>
          <a:xfrm>
            <a:off x="2490888" y="1360006"/>
            <a:ext cx="5694742" cy="3067620"/>
          </a:xfrm>
          <a:prstGeom prst="rect">
            <a:avLst/>
          </a:prstGeom>
          <a:solidFill>
            <a:schemeClr val="accent3">
              <a:alpha val="16863"/>
            </a:schemeClr>
          </a:solidFill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Auto Scaling</a:t>
            </a:r>
            <a:endParaRPr lang="LID4096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D7F11-F1B9-4BFD-8041-BC4404CB1BCE}"/>
              </a:ext>
            </a:extLst>
          </p:cNvPr>
          <p:cNvSpPr/>
          <p:nvPr/>
        </p:nvSpPr>
        <p:spPr>
          <a:xfrm>
            <a:off x="2715478" y="1853248"/>
            <a:ext cx="5349763" cy="4823804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Physical servers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5161C8-5442-4677-A70E-41A0A689013E}"/>
              </a:ext>
            </a:extLst>
          </p:cNvPr>
          <p:cNvSpPr/>
          <p:nvPr/>
        </p:nvSpPr>
        <p:spPr>
          <a:xfrm>
            <a:off x="2779499" y="6034117"/>
            <a:ext cx="5285741" cy="578309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</a:t>
            </a:r>
            <a:endParaRPr lang="LID40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22184E-DAD0-49E5-B898-0728E92BB40D}"/>
              </a:ext>
            </a:extLst>
          </p:cNvPr>
          <p:cNvSpPr/>
          <p:nvPr/>
        </p:nvSpPr>
        <p:spPr>
          <a:xfrm>
            <a:off x="2751523" y="2281649"/>
            <a:ext cx="5313718" cy="3743147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EC2 Instance(s)</a:t>
            </a:r>
            <a:endParaRPr lang="LID4096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FEEE5C-E37E-4649-9365-EE80F98DD9DF}"/>
              </a:ext>
            </a:extLst>
          </p:cNvPr>
          <p:cNvSpPr/>
          <p:nvPr/>
        </p:nvSpPr>
        <p:spPr>
          <a:xfrm>
            <a:off x="325989" y="6024796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Formation</a:t>
            </a:r>
            <a:endParaRPr lang="LID4096" dirty="0"/>
          </a:p>
        </p:txBody>
      </p:sp>
      <p:sp>
        <p:nvSpPr>
          <p:cNvPr id="36" name="Flowchart: Stored Data 35">
            <a:extLst>
              <a:ext uri="{FF2B5EF4-FFF2-40B4-BE49-F238E27FC236}">
                <a16:creationId xmlns:a16="http://schemas.microsoft.com/office/drawing/2014/main" id="{E653DED0-8034-42CA-8B21-37649AA043D8}"/>
              </a:ext>
            </a:extLst>
          </p:cNvPr>
          <p:cNvSpPr/>
          <p:nvPr/>
        </p:nvSpPr>
        <p:spPr>
          <a:xfrm>
            <a:off x="9701112" y="1372193"/>
            <a:ext cx="1505777" cy="1202135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BUILD</a:t>
            </a:r>
            <a:endParaRPr lang="LID4096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BE450A-C64B-48B3-9884-5F807DF2C5FD}"/>
              </a:ext>
            </a:extLst>
          </p:cNvPr>
          <p:cNvSpPr txBox="1"/>
          <p:nvPr/>
        </p:nvSpPr>
        <p:spPr>
          <a:xfrm>
            <a:off x="7879235" y="2817271"/>
            <a:ext cx="26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 / CD manual/automated</a:t>
            </a:r>
            <a:endParaRPr lang="LID409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88C1A-AF56-46B2-94F8-E0ABA8E4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</a:t>
            </a:r>
            <a:endParaRPr lang="LID4096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C4740-DC79-415C-8D78-332DAE1CBAE5}"/>
              </a:ext>
            </a:extLst>
          </p:cNvPr>
          <p:cNvSpPr/>
          <p:nvPr/>
        </p:nvSpPr>
        <p:spPr>
          <a:xfrm>
            <a:off x="2821178" y="2546632"/>
            <a:ext cx="2315201" cy="348748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LID4096" dirty="0">
              <a:solidFill>
                <a:schemeClr val="accent2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48BC97-5C96-494C-A6A9-DB51ED92465E}"/>
              </a:ext>
            </a:extLst>
          </p:cNvPr>
          <p:cNvGrpSpPr/>
          <p:nvPr/>
        </p:nvGrpSpPr>
        <p:grpSpPr>
          <a:xfrm>
            <a:off x="639659" y="1534289"/>
            <a:ext cx="1534199" cy="1398031"/>
            <a:chOff x="451899" y="2088755"/>
            <a:chExt cx="1534199" cy="13980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12E2F4-1436-4654-AB6B-48D581817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90" y="2088755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D470DA-E514-4998-B04A-CB810614DCBB}"/>
                </a:ext>
              </a:extLst>
            </p:cNvPr>
            <p:cNvSpPr txBox="1"/>
            <p:nvPr/>
          </p:nvSpPr>
          <p:spPr>
            <a:xfrm>
              <a:off x="451899" y="2963566"/>
              <a:ext cx="1534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Managed Load balancer</a:t>
              </a:r>
              <a:endParaRPr lang="LID4096" sz="14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E824946-CC2F-4ACC-BA4D-02944352DAD6}"/>
              </a:ext>
            </a:extLst>
          </p:cNvPr>
          <p:cNvSpPr/>
          <p:nvPr/>
        </p:nvSpPr>
        <p:spPr>
          <a:xfrm>
            <a:off x="325989" y="4265150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Cloudwatch</a:t>
            </a:r>
            <a:endParaRPr lang="LID4096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EE41D7-6B0A-40D5-B01E-1E2BE67D3F44}"/>
              </a:ext>
            </a:extLst>
          </p:cNvPr>
          <p:cNvSpPr/>
          <p:nvPr/>
        </p:nvSpPr>
        <p:spPr>
          <a:xfrm>
            <a:off x="325989" y="3407531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Sms</a:t>
            </a:r>
            <a:r>
              <a:rPr lang="en-US" dirty="0"/>
              <a:t>/email alerts</a:t>
            </a:r>
            <a:endParaRPr lang="LID4096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7BAEC1-881E-49A4-B3DB-D8CBBB3FF758}"/>
              </a:ext>
            </a:extLst>
          </p:cNvPr>
          <p:cNvSpPr/>
          <p:nvPr/>
        </p:nvSpPr>
        <p:spPr>
          <a:xfrm>
            <a:off x="325989" y="5188167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beanstalk engine (FREE)</a:t>
            </a:r>
            <a:endParaRPr lang="LID4096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CA4EB3-1667-4014-B354-65E10DBDA040}"/>
              </a:ext>
            </a:extLst>
          </p:cNvPr>
          <p:cNvSpPr/>
          <p:nvPr/>
        </p:nvSpPr>
        <p:spPr>
          <a:xfrm>
            <a:off x="8165456" y="4869243"/>
            <a:ext cx="2616187" cy="1366192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beanstalk monitoring and management console (FREE)</a:t>
            </a:r>
            <a:endParaRPr lang="LID4096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6F1B173-65A5-47C9-A88F-5742A80F2CA6}"/>
              </a:ext>
            </a:extLst>
          </p:cNvPr>
          <p:cNvSpPr/>
          <p:nvPr/>
        </p:nvSpPr>
        <p:spPr>
          <a:xfrm rot="5400000">
            <a:off x="1042954" y="5724368"/>
            <a:ext cx="510485" cy="611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Flowchart: Stored Data 45">
            <a:extLst>
              <a:ext uri="{FF2B5EF4-FFF2-40B4-BE49-F238E27FC236}">
                <a16:creationId xmlns:a16="http://schemas.microsoft.com/office/drawing/2014/main" id="{675144EE-58E9-4495-8BEE-4A2A205D3B02}"/>
              </a:ext>
            </a:extLst>
          </p:cNvPr>
          <p:cNvSpPr/>
          <p:nvPr/>
        </p:nvSpPr>
        <p:spPr>
          <a:xfrm>
            <a:off x="8285845" y="1392972"/>
            <a:ext cx="1865204" cy="1202135"/>
          </a:xfrm>
          <a:prstGeom prst="flowChartOnlineStorag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r>
              <a:rPr lang="en-US" sz="1200" dirty="0"/>
              <a:t> push new versions with </a:t>
            </a:r>
            <a:r>
              <a:rPr lang="en-US" sz="1200" b="1" dirty="0"/>
              <a:t>Rollback </a:t>
            </a:r>
            <a:r>
              <a:rPr lang="en-US" sz="1200" dirty="0"/>
              <a:t>and </a:t>
            </a:r>
            <a:r>
              <a:rPr lang="en-US" sz="1200" b="1" dirty="0"/>
              <a:t>minimal downtime</a:t>
            </a:r>
            <a:endParaRPr lang="LID4096" sz="1200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00F8DF6-8E48-485D-B1EA-F4A02CDDC3BB}"/>
              </a:ext>
            </a:extLst>
          </p:cNvPr>
          <p:cNvSpPr/>
          <p:nvPr/>
        </p:nvSpPr>
        <p:spPr>
          <a:xfrm>
            <a:off x="9060033" y="3527144"/>
            <a:ext cx="1475874" cy="10079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  <a:endParaRPr lang="LID4096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AEF3D9-88F2-4589-A171-26223A5D808B}"/>
              </a:ext>
            </a:extLst>
          </p:cNvPr>
          <p:cNvGrpSpPr/>
          <p:nvPr/>
        </p:nvGrpSpPr>
        <p:grpSpPr>
          <a:xfrm>
            <a:off x="2896580" y="2611130"/>
            <a:ext cx="2194260" cy="3355868"/>
            <a:chOff x="3316071" y="2647375"/>
            <a:chExt cx="2194260" cy="335586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C8A695-8305-40A0-A62B-F3B88DA30EC7}"/>
                </a:ext>
              </a:extLst>
            </p:cNvPr>
            <p:cNvSpPr/>
            <p:nvPr/>
          </p:nvSpPr>
          <p:spPr>
            <a:xfrm>
              <a:off x="3342764" y="4325878"/>
              <a:ext cx="1024661" cy="571362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 runtime</a:t>
              </a:r>
              <a:endParaRPr lang="LID4096" sz="1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BE5D2B-9A1D-4EAF-A657-6B8581A59334}"/>
                </a:ext>
              </a:extLst>
            </p:cNvPr>
            <p:cNvSpPr/>
            <p:nvPr/>
          </p:nvSpPr>
          <p:spPr>
            <a:xfrm>
              <a:off x="3316071" y="3978264"/>
              <a:ext cx="1080422" cy="286886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metrics</a:t>
              </a:r>
              <a:endParaRPr lang="LID4096" sz="14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E2F5D9-FB23-4214-ABA6-2CA01E630CE9}"/>
                </a:ext>
              </a:extLst>
            </p:cNvPr>
            <p:cNvSpPr/>
            <p:nvPr/>
          </p:nvSpPr>
          <p:spPr>
            <a:xfrm>
              <a:off x="3323157" y="3420765"/>
              <a:ext cx="1037439" cy="539719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Health and logs</a:t>
              </a:r>
              <a:endParaRPr lang="LID4096" sz="14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3FE876B-D83E-4486-B216-02328A50A809}"/>
                </a:ext>
              </a:extLst>
            </p:cNvPr>
            <p:cNvSpPr/>
            <p:nvPr/>
          </p:nvSpPr>
          <p:spPr>
            <a:xfrm>
              <a:off x="3323157" y="5520285"/>
              <a:ext cx="2187174" cy="48295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  <a:endParaRPr lang="LID4096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3A096A9-0A2A-4A00-BA32-0AF6345AD55C}"/>
                </a:ext>
              </a:extLst>
            </p:cNvPr>
            <p:cNvSpPr/>
            <p:nvPr/>
          </p:nvSpPr>
          <p:spPr>
            <a:xfrm>
              <a:off x="4387902" y="4345776"/>
              <a:ext cx="1047953" cy="58538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 runtime</a:t>
              </a:r>
              <a:endParaRPr lang="LID4096" sz="1200" dirty="0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EA447C-4D1A-4D66-8DD5-1AEED9BC7029}"/>
                </a:ext>
              </a:extLst>
            </p:cNvPr>
            <p:cNvGrpSpPr/>
            <p:nvPr/>
          </p:nvGrpSpPr>
          <p:grpSpPr>
            <a:xfrm>
              <a:off x="3323157" y="2721866"/>
              <a:ext cx="2148987" cy="652256"/>
              <a:chOff x="3361344" y="2775817"/>
              <a:chExt cx="2148987" cy="652256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A245D62-A741-4A2A-8575-8F4B4301EA1B}"/>
                  </a:ext>
                </a:extLst>
              </p:cNvPr>
              <p:cNvSpPr/>
              <p:nvPr/>
            </p:nvSpPr>
            <p:spPr>
              <a:xfrm>
                <a:off x="3361344" y="2775817"/>
                <a:ext cx="1037438" cy="652256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service1</a:t>
                </a:r>
                <a:endParaRPr lang="LID4096" sz="1400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8562AA9D-FE43-47EE-9BC1-A29D7C88D74E}"/>
                  </a:ext>
                </a:extLst>
              </p:cNvPr>
              <p:cNvSpPr/>
              <p:nvPr/>
            </p:nvSpPr>
            <p:spPr>
              <a:xfrm>
                <a:off x="4475154" y="2775817"/>
                <a:ext cx="1035177" cy="652256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webAPP</a:t>
                </a:r>
                <a:endParaRPr lang="LID4096" sz="1400" dirty="0"/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6D318FC-0519-43BD-8D1E-B4D569EEA287}"/>
                </a:ext>
              </a:extLst>
            </p:cNvPr>
            <p:cNvSpPr/>
            <p:nvPr/>
          </p:nvSpPr>
          <p:spPr>
            <a:xfrm>
              <a:off x="4371594" y="4000217"/>
              <a:ext cx="1035177" cy="286931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metrics</a:t>
              </a:r>
              <a:endParaRPr lang="LID4096" sz="14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0EDDA41-866B-4B19-922F-5F1204AEF8F4}"/>
                </a:ext>
              </a:extLst>
            </p:cNvPr>
            <p:cNvSpPr/>
            <p:nvPr/>
          </p:nvSpPr>
          <p:spPr>
            <a:xfrm>
              <a:off x="4394290" y="3432566"/>
              <a:ext cx="1035178" cy="539719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Health and logs</a:t>
              </a:r>
              <a:endParaRPr lang="LID4096" sz="14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A16F698-491D-4083-84A0-51279296200F}"/>
                </a:ext>
              </a:extLst>
            </p:cNvPr>
            <p:cNvSpPr/>
            <p:nvPr/>
          </p:nvSpPr>
          <p:spPr>
            <a:xfrm>
              <a:off x="3323157" y="5009093"/>
              <a:ext cx="2187174" cy="48295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Container engine</a:t>
              </a:r>
              <a:endParaRPr lang="LID4096" dirty="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FF87D09-8FB3-4AE6-A097-324B93760F41}"/>
                </a:ext>
              </a:extLst>
            </p:cNvPr>
            <p:cNvSpPr/>
            <p:nvPr/>
          </p:nvSpPr>
          <p:spPr>
            <a:xfrm>
              <a:off x="4402828" y="2669766"/>
              <a:ext cx="1003943" cy="2291577"/>
            </a:xfrm>
            <a:prstGeom prst="rect">
              <a:avLst/>
            </a:prstGeom>
            <a:solidFill>
              <a:schemeClr val="accent3">
                <a:alpha val="16863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LID4096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DAF7227-9998-483B-8BC8-A1AA34E0FBA3}"/>
                </a:ext>
              </a:extLst>
            </p:cNvPr>
            <p:cNvSpPr/>
            <p:nvPr/>
          </p:nvSpPr>
          <p:spPr>
            <a:xfrm>
              <a:off x="3323157" y="2647375"/>
              <a:ext cx="1071133" cy="2270031"/>
            </a:xfrm>
            <a:prstGeom prst="rect">
              <a:avLst/>
            </a:prstGeom>
            <a:solidFill>
              <a:schemeClr val="accent3">
                <a:alpha val="16863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LID4096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0DB3B617-382C-46C8-83B3-20675BDB8BA9}"/>
              </a:ext>
            </a:extLst>
          </p:cNvPr>
          <p:cNvSpPr/>
          <p:nvPr/>
        </p:nvSpPr>
        <p:spPr>
          <a:xfrm>
            <a:off x="5631078" y="2476795"/>
            <a:ext cx="2315201" cy="348748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LID4096" dirty="0">
              <a:solidFill>
                <a:schemeClr val="accent2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03A267-B7A7-4B06-AAB4-E743BE0C3CB4}"/>
              </a:ext>
            </a:extLst>
          </p:cNvPr>
          <p:cNvGrpSpPr/>
          <p:nvPr/>
        </p:nvGrpSpPr>
        <p:grpSpPr>
          <a:xfrm>
            <a:off x="5771046" y="2547896"/>
            <a:ext cx="2194260" cy="3355868"/>
            <a:chOff x="3316071" y="2647375"/>
            <a:chExt cx="2194260" cy="3355868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3E2B442-7A2C-43BB-A41C-D7159154211A}"/>
                </a:ext>
              </a:extLst>
            </p:cNvPr>
            <p:cNvSpPr/>
            <p:nvPr/>
          </p:nvSpPr>
          <p:spPr>
            <a:xfrm>
              <a:off x="3342764" y="4325878"/>
              <a:ext cx="1024661" cy="571362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 runtime</a:t>
              </a:r>
              <a:endParaRPr lang="LID4096" sz="1200" dirty="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1EB92D5-FFD4-499A-8EE5-B8E1B93A0E1E}"/>
                </a:ext>
              </a:extLst>
            </p:cNvPr>
            <p:cNvSpPr/>
            <p:nvPr/>
          </p:nvSpPr>
          <p:spPr>
            <a:xfrm>
              <a:off x="3316071" y="3978264"/>
              <a:ext cx="1080422" cy="286886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metrics</a:t>
              </a:r>
              <a:endParaRPr lang="LID4096" sz="1400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87152F1-64D0-413D-8FC8-18D3012EC0DD}"/>
                </a:ext>
              </a:extLst>
            </p:cNvPr>
            <p:cNvSpPr/>
            <p:nvPr/>
          </p:nvSpPr>
          <p:spPr>
            <a:xfrm>
              <a:off x="3323157" y="3420765"/>
              <a:ext cx="1037439" cy="539719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Health and logs</a:t>
              </a:r>
              <a:endParaRPr lang="LID4096" sz="140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989C89C-A91C-41E4-856D-0D5DD7A1CB74}"/>
                </a:ext>
              </a:extLst>
            </p:cNvPr>
            <p:cNvSpPr/>
            <p:nvPr/>
          </p:nvSpPr>
          <p:spPr>
            <a:xfrm>
              <a:off x="3323157" y="5520285"/>
              <a:ext cx="2187174" cy="48295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  <a:endParaRPr lang="LID4096" dirty="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0439085-A5F6-41EA-8498-A16102079A7F}"/>
                </a:ext>
              </a:extLst>
            </p:cNvPr>
            <p:cNvSpPr/>
            <p:nvPr/>
          </p:nvSpPr>
          <p:spPr>
            <a:xfrm>
              <a:off x="4387902" y="4345776"/>
              <a:ext cx="1047953" cy="58538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Language runtime</a:t>
              </a:r>
              <a:endParaRPr lang="LID4096" sz="1200" dirty="0"/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73DEE78-B71D-435D-BEB8-EDFDEF11027D}"/>
                </a:ext>
              </a:extLst>
            </p:cNvPr>
            <p:cNvGrpSpPr/>
            <p:nvPr/>
          </p:nvGrpSpPr>
          <p:grpSpPr>
            <a:xfrm>
              <a:off x="3323157" y="2721866"/>
              <a:ext cx="2148987" cy="652256"/>
              <a:chOff x="3361344" y="2775817"/>
              <a:chExt cx="2148987" cy="652256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3CD11FA-C867-4270-A33F-92957A49F734}"/>
                  </a:ext>
                </a:extLst>
              </p:cNvPr>
              <p:cNvSpPr/>
              <p:nvPr/>
            </p:nvSpPr>
            <p:spPr>
              <a:xfrm>
                <a:off x="3361344" y="2775817"/>
                <a:ext cx="1037438" cy="652256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/>
                  <a:t>service1</a:t>
                </a:r>
                <a:endParaRPr lang="LID4096" sz="1400" dirty="0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505C4C50-4415-438D-AF3A-AC8F6D48610F}"/>
                  </a:ext>
                </a:extLst>
              </p:cNvPr>
              <p:cNvSpPr/>
              <p:nvPr/>
            </p:nvSpPr>
            <p:spPr>
              <a:xfrm>
                <a:off x="4475154" y="2775817"/>
                <a:ext cx="1035177" cy="652256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/>
                  <a:t>webAPP</a:t>
                </a:r>
                <a:endParaRPr lang="LID4096" sz="1400" dirty="0"/>
              </a:p>
            </p:txBody>
          </p: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946D48A-A314-48C5-841A-957B9A582BC3}"/>
                </a:ext>
              </a:extLst>
            </p:cNvPr>
            <p:cNvSpPr/>
            <p:nvPr/>
          </p:nvSpPr>
          <p:spPr>
            <a:xfrm>
              <a:off x="4371594" y="4000217"/>
              <a:ext cx="1035177" cy="286931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metrics</a:t>
              </a:r>
              <a:endParaRPr lang="LID4096" sz="1400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798BF-CC5F-4043-A6C5-DB2EF5692212}"/>
                </a:ext>
              </a:extLst>
            </p:cNvPr>
            <p:cNvSpPr/>
            <p:nvPr/>
          </p:nvSpPr>
          <p:spPr>
            <a:xfrm>
              <a:off x="4394290" y="3432566"/>
              <a:ext cx="1035178" cy="539719"/>
            </a:xfrm>
            <a:prstGeom prst="rect">
              <a:avLst/>
            </a:prstGeom>
            <a:solidFill>
              <a:schemeClr val="bg1">
                <a:lumMod val="75000"/>
                <a:lumOff val="25000"/>
              </a:schemeClr>
            </a:solidFill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Health and logs</a:t>
              </a:r>
              <a:endParaRPr lang="LID4096" sz="140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212502C-24CA-42A0-9AFD-74B27C47EB78}"/>
                </a:ext>
              </a:extLst>
            </p:cNvPr>
            <p:cNvSpPr/>
            <p:nvPr/>
          </p:nvSpPr>
          <p:spPr>
            <a:xfrm>
              <a:off x="3323157" y="5009093"/>
              <a:ext cx="2187174" cy="48295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Container engine</a:t>
              </a:r>
              <a:endParaRPr lang="LID4096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F4BD4B9-0BFB-434C-BDD5-08A5B5B83703}"/>
                </a:ext>
              </a:extLst>
            </p:cNvPr>
            <p:cNvSpPr/>
            <p:nvPr/>
          </p:nvSpPr>
          <p:spPr>
            <a:xfrm>
              <a:off x="4402828" y="2669766"/>
              <a:ext cx="1003943" cy="2291577"/>
            </a:xfrm>
            <a:prstGeom prst="rect">
              <a:avLst/>
            </a:prstGeom>
            <a:solidFill>
              <a:schemeClr val="accent3">
                <a:alpha val="16863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LID4096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E96FC265-A50A-48E2-A6F1-76B53DC4226C}"/>
                </a:ext>
              </a:extLst>
            </p:cNvPr>
            <p:cNvSpPr/>
            <p:nvPr/>
          </p:nvSpPr>
          <p:spPr>
            <a:xfrm>
              <a:off x="3323157" y="2647375"/>
              <a:ext cx="1071133" cy="2270031"/>
            </a:xfrm>
            <a:prstGeom prst="rect">
              <a:avLst/>
            </a:prstGeom>
            <a:solidFill>
              <a:schemeClr val="accent3">
                <a:alpha val="16863"/>
              </a:schemeClr>
            </a:solidFill>
            <a:ln w="57150">
              <a:solidFill>
                <a:schemeClr val="accent6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LID4096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86038154"/>
      </p:ext>
    </p:extLst>
  </p:cSld>
  <p:clrMapOvr>
    <a:masterClrMapping/>
  </p:clrMapOvr>
  <p:transition spd="slow" advTm="7506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71733-BE44-4B65-80AD-991B4A56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go from here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F2004-F1B4-40E2-9438-215866E5C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/>
              <a:t>AWS services for containers</a:t>
            </a:r>
          </a:p>
          <a:p>
            <a:endParaRPr lang="en-US" dirty="0"/>
          </a:p>
          <a:p>
            <a:r>
              <a:rPr lang="en-US" dirty="0"/>
              <a:t>Elastic Container Service</a:t>
            </a:r>
          </a:p>
          <a:p>
            <a:r>
              <a:rPr lang="en-US" dirty="0" err="1"/>
              <a:t>Fargate</a:t>
            </a:r>
            <a:endParaRPr lang="en-US" dirty="0"/>
          </a:p>
          <a:p>
            <a:r>
              <a:rPr lang="en-US" dirty="0"/>
              <a:t>App runner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709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783">
        <p14:glitter pattern="hexagon"/>
      </p:transition>
    </mc:Choice>
    <mc:Fallback xmlns="">
      <p:transition spd="slow" advTm="783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D8354AB7-672E-42B1-9C61-203AD891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6" y="361672"/>
            <a:ext cx="9208244" cy="6063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A5F609-6D5D-494A-93B3-3D69465B5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7" y="2861734"/>
            <a:ext cx="7470495" cy="1915647"/>
          </a:xfrm>
        </p:spPr>
        <p:txBody>
          <a:bodyPr/>
          <a:lstStyle/>
          <a:p>
            <a:r>
              <a:rPr lang="en-US" sz="4400" dirty="0"/>
              <a:t>Questions?</a:t>
            </a:r>
            <a:endParaRPr lang="LID4096" sz="4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9ED2EE8-29D5-4931-8CCE-CA63B1D4F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42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F9C2F-4279-4EF0-B210-71707005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76CD2-C235-452A-8334-24B60FDCF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2050" name="Picture 2" descr="The Tisch: Hands that clap by themselves - The Jerusalem Post">
            <a:extLst>
              <a:ext uri="{FF2B5EF4-FFF2-40B4-BE49-F238E27FC236}">
                <a16:creationId xmlns:a16="http://schemas.microsoft.com/office/drawing/2014/main" id="{91BEBBD5-7F23-4670-9042-57F36B33B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25" r="973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1442"/>
            <a:ext cx="9251576" cy="618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F3266A-1FC4-48DD-A70A-3B641CB4A019}"/>
              </a:ext>
            </a:extLst>
          </p:cNvPr>
          <p:cNvSpPr txBox="1"/>
          <p:nvPr/>
        </p:nvSpPr>
        <p:spPr>
          <a:xfrm>
            <a:off x="5384893" y="4777380"/>
            <a:ext cx="795458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Thank you</a:t>
            </a:r>
            <a:endParaRPr lang="LID4096" sz="8800" dirty="0"/>
          </a:p>
        </p:txBody>
      </p:sp>
    </p:spTree>
    <p:extLst>
      <p:ext uri="{BB962C8B-B14F-4D97-AF65-F5344CB8AC3E}">
        <p14:creationId xmlns:p14="http://schemas.microsoft.com/office/powerpoint/2010/main" val="102057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581B583-F4C3-473B-BC0C-78F46635E4C8}"/>
              </a:ext>
            </a:extLst>
          </p:cNvPr>
          <p:cNvGrpSpPr/>
          <p:nvPr/>
        </p:nvGrpSpPr>
        <p:grpSpPr>
          <a:xfrm>
            <a:off x="2297830" y="930679"/>
            <a:ext cx="4780547" cy="5317046"/>
            <a:chOff x="3368841" y="768520"/>
            <a:chExt cx="4780547" cy="531704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21BCD06-6C3D-4073-894F-6E9A0773AC38}"/>
                </a:ext>
              </a:extLst>
            </p:cNvPr>
            <p:cNvSpPr/>
            <p:nvPr/>
          </p:nvSpPr>
          <p:spPr>
            <a:xfrm>
              <a:off x="3368841" y="768520"/>
              <a:ext cx="4780547" cy="3067620"/>
            </a:xfrm>
            <a:prstGeom prst="rect">
              <a:avLst/>
            </a:prstGeom>
            <a:solidFill>
              <a:srgbClr val="FFC000">
                <a:alpha val="16863"/>
              </a:srgbClr>
            </a:solidFill>
            <a:ln w="57150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b="1" dirty="0" err="1">
                  <a:solidFill>
                    <a:schemeClr val="accent1"/>
                  </a:solidFill>
                </a:rPr>
                <a:t>AutoScaling</a:t>
              </a:r>
              <a:endParaRPr lang="LID4096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22D7F11-F1B9-4BFD-8041-BC4404CB1BCE}"/>
                </a:ext>
              </a:extLst>
            </p:cNvPr>
            <p:cNvSpPr/>
            <p:nvPr/>
          </p:nvSpPr>
          <p:spPr>
            <a:xfrm>
              <a:off x="3593431" y="1261762"/>
              <a:ext cx="4347411" cy="4823804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bg1"/>
                  </a:solidFill>
                </a:rPr>
                <a:t>Physical servers</a:t>
              </a:r>
              <a:endParaRPr lang="LID4096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85161C8-5442-4677-A70E-41A0A689013E}"/>
                </a:ext>
              </a:extLst>
            </p:cNvPr>
            <p:cNvSpPr/>
            <p:nvPr/>
          </p:nvSpPr>
          <p:spPr>
            <a:xfrm>
              <a:off x="3964577" y="5371253"/>
              <a:ext cx="3609474" cy="57830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Hypervisor</a:t>
              </a:r>
              <a:endParaRPr lang="LID4096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622184E-DAD0-49E5-B898-0728E92BB40D}"/>
                </a:ext>
              </a:extLst>
            </p:cNvPr>
            <p:cNvSpPr/>
            <p:nvPr/>
          </p:nvSpPr>
          <p:spPr>
            <a:xfrm>
              <a:off x="3964577" y="1716360"/>
              <a:ext cx="3609474" cy="362243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/>
                <a:t>EC2 Instance(s)</a:t>
              </a:r>
              <a:endParaRPr lang="LID4096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2016E0-DA23-4691-B0A0-64CF30948834}"/>
                </a:ext>
              </a:extLst>
            </p:cNvPr>
            <p:cNvSpPr/>
            <p:nvPr/>
          </p:nvSpPr>
          <p:spPr>
            <a:xfrm>
              <a:off x="4245314" y="4708799"/>
              <a:ext cx="3048000" cy="482958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OS</a:t>
              </a:r>
              <a:endParaRPr lang="LID4096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78A26F-2E98-4477-A1E0-E2559B674156}"/>
                </a:ext>
              </a:extLst>
            </p:cNvPr>
            <p:cNvSpPr/>
            <p:nvPr/>
          </p:nvSpPr>
          <p:spPr>
            <a:xfrm>
              <a:off x="4250894" y="4035810"/>
              <a:ext cx="3048000" cy="652256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Container orchestration agent</a:t>
              </a:r>
              <a:endParaRPr lang="LID4096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E871CC-7A2D-4704-80CD-109A4B625760}"/>
                </a:ext>
              </a:extLst>
            </p:cNvPr>
            <p:cNvSpPr/>
            <p:nvPr/>
          </p:nvSpPr>
          <p:spPr>
            <a:xfrm>
              <a:off x="4245314" y="2085004"/>
              <a:ext cx="3048000" cy="184095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Containers</a:t>
              </a:r>
              <a:endParaRPr lang="LID4096" dirty="0">
                <a:solidFill>
                  <a:schemeClr val="accent2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2C4740-DC79-415C-8D78-332DAE1CBAE5}"/>
                </a:ext>
              </a:extLst>
            </p:cNvPr>
            <p:cNvSpPr/>
            <p:nvPr/>
          </p:nvSpPr>
          <p:spPr>
            <a:xfrm>
              <a:off x="4315326" y="2122667"/>
              <a:ext cx="1317631" cy="14868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bg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LID4096" dirty="0">
                <a:solidFill>
                  <a:schemeClr val="accent2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3C8A695-8305-40A0-A62B-F3B88DA30EC7}"/>
                </a:ext>
              </a:extLst>
            </p:cNvPr>
            <p:cNvSpPr/>
            <p:nvPr/>
          </p:nvSpPr>
          <p:spPr>
            <a:xfrm>
              <a:off x="4385683" y="2890312"/>
              <a:ext cx="1164885" cy="652256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Language runtime</a:t>
              </a:r>
              <a:endParaRPr lang="LID4096" sz="14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A245D62-A741-4A2A-8575-8F4B4301EA1B}"/>
                </a:ext>
              </a:extLst>
            </p:cNvPr>
            <p:cNvSpPr/>
            <p:nvPr/>
          </p:nvSpPr>
          <p:spPr>
            <a:xfrm>
              <a:off x="4377663" y="2208525"/>
              <a:ext cx="1164885" cy="65225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YOUR APP</a:t>
              </a:r>
              <a:endParaRPr lang="LID4096" sz="1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18B29F-F5D8-434F-9D0D-15352CF6D0D8}"/>
                </a:ext>
              </a:extLst>
            </p:cNvPr>
            <p:cNvSpPr/>
            <p:nvPr/>
          </p:nvSpPr>
          <p:spPr>
            <a:xfrm>
              <a:off x="5817922" y="2133724"/>
              <a:ext cx="1317631" cy="14868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bg1">
                  <a:lumMod val="85000"/>
                  <a:lumOff val="1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endParaRPr lang="LID4096" dirty="0">
                <a:solidFill>
                  <a:schemeClr val="accent2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A41E150-C43D-4C76-B096-0A13D48CD5DC}"/>
                </a:ext>
              </a:extLst>
            </p:cNvPr>
            <p:cNvSpPr/>
            <p:nvPr/>
          </p:nvSpPr>
          <p:spPr>
            <a:xfrm>
              <a:off x="5888279" y="2901369"/>
              <a:ext cx="1164885" cy="652256"/>
            </a:xfrm>
            <a:prstGeom prst="rect">
              <a:avLst/>
            </a:prstGeom>
            <a:solidFill>
              <a:schemeClr val="tx2">
                <a:lumMod val="2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Language runtime</a:t>
              </a:r>
              <a:endParaRPr lang="LID4096" sz="14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00E898-4D3A-40CD-99B9-DBCC59C8EA5F}"/>
                </a:ext>
              </a:extLst>
            </p:cNvPr>
            <p:cNvSpPr/>
            <p:nvPr/>
          </p:nvSpPr>
          <p:spPr>
            <a:xfrm>
              <a:off x="5880259" y="2219582"/>
              <a:ext cx="1164885" cy="65225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YOUR APP</a:t>
              </a:r>
              <a:endParaRPr lang="LID4096" sz="14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48BC97-5C96-494C-A6A9-DB51ED92465E}"/>
              </a:ext>
            </a:extLst>
          </p:cNvPr>
          <p:cNvGrpSpPr/>
          <p:nvPr/>
        </p:nvGrpSpPr>
        <p:grpSpPr>
          <a:xfrm>
            <a:off x="451899" y="2088755"/>
            <a:ext cx="1534199" cy="1182588"/>
            <a:chOff x="451899" y="2088755"/>
            <a:chExt cx="1534199" cy="118258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12E2F4-1436-4654-AB6B-48D581817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90" y="2088755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D470DA-E514-4998-B04A-CB810614DCBB}"/>
                </a:ext>
              </a:extLst>
            </p:cNvPr>
            <p:cNvSpPr txBox="1"/>
            <p:nvPr/>
          </p:nvSpPr>
          <p:spPr>
            <a:xfrm>
              <a:off x="451899" y="2963566"/>
              <a:ext cx="15341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Load balancer</a:t>
              </a:r>
              <a:endParaRPr lang="LID4096" sz="1400" dirty="0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17FEEE5C-E37E-4649-9365-EE80F98DD9DF}"/>
              </a:ext>
            </a:extLst>
          </p:cNvPr>
          <p:cNvSpPr/>
          <p:nvPr/>
        </p:nvSpPr>
        <p:spPr>
          <a:xfrm>
            <a:off x="233146" y="5595469"/>
            <a:ext cx="2064684" cy="652256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 orchestration</a:t>
            </a:r>
            <a:endParaRPr lang="LID4096" dirty="0"/>
          </a:p>
        </p:txBody>
      </p:sp>
      <p:sp>
        <p:nvSpPr>
          <p:cNvPr id="30" name="Flowchart: Stored Data 29">
            <a:extLst>
              <a:ext uri="{FF2B5EF4-FFF2-40B4-BE49-F238E27FC236}">
                <a16:creationId xmlns:a16="http://schemas.microsoft.com/office/drawing/2014/main" id="{7712F3EF-E5BE-4267-9EB9-42BEAD0028F6}"/>
              </a:ext>
            </a:extLst>
          </p:cNvPr>
          <p:cNvSpPr/>
          <p:nvPr/>
        </p:nvSpPr>
        <p:spPr>
          <a:xfrm>
            <a:off x="7240978" y="930679"/>
            <a:ext cx="1373633" cy="1202135"/>
          </a:xfrm>
          <a:prstGeom prst="flowChartOnlineStorage">
            <a:avLst/>
          </a:prstGeom>
          <a:solidFill>
            <a:srgbClr val="FFC000">
              <a:alpha val="18039"/>
            </a:srgbClr>
          </a:solidFill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DEPLOY</a:t>
            </a:r>
            <a:endParaRPr lang="LID4096" sz="1200" dirty="0"/>
          </a:p>
        </p:txBody>
      </p:sp>
      <p:sp>
        <p:nvSpPr>
          <p:cNvPr id="36" name="Flowchart: Stored Data 35">
            <a:extLst>
              <a:ext uri="{FF2B5EF4-FFF2-40B4-BE49-F238E27FC236}">
                <a16:creationId xmlns:a16="http://schemas.microsoft.com/office/drawing/2014/main" id="{E653DED0-8034-42CA-8B21-37649AA043D8}"/>
              </a:ext>
            </a:extLst>
          </p:cNvPr>
          <p:cNvSpPr/>
          <p:nvPr/>
        </p:nvSpPr>
        <p:spPr>
          <a:xfrm>
            <a:off x="8777212" y="930679"/>
            <a:ext cx="1505777" cy="1202135"/>
          </a:xfrm>
          <a:prstGeom prst="flowChartOnlineStorage">
            <a:avLst/>
          </a:prstGeom>
          <a:solidFill>
            <a:srgbClr val="FFC000">
              <a:alpha val="18039"/>
            </a:srgbClr>
          </a:solidFill>
          <a:ln w="38100">
            <a:solidFill>
              <a:schemeClr val="accent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BUILD</a:t>
            </a:r>
            <a:endParaRPr lang="LID4096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BE450A-C64B-48B3-9884-5F807DF2C5FD}"/>
              </a:ext>
            </a:extLst>
          </p:cNvPr>
          <p:cNvSpPr txBox="1"/>
          <p:nvPr/>
        </p:nvSpPr>
        <p:spPr>
          <a:xfrm>
            <a:off x="7701615" y="2247163"/>
            <a:ext cx="215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 / CD</a:t>
            </a:r>
            <a:endParaRPr lang="LID4096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00F8DF6-8E48-485D-B1EA-F4A02CDDC3BB}"/>
              </a:ext>
            </a:extLst>
          </p:cNvPr>
          <p:cNvSpPr/>
          <p:nvPr/>
        </p:nvSpPr>
        <p:spPr>
          <a:xfrm>
            <a:off x="10476047" y="2369712"/>
            <a:ext cx="1475874" cy="10079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  <a:endParaRPr lang="LID4096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372858C9-5DE5-4301-B5AE-FF41182F1103}"/>
              </a:ext>
            </a:extLst>
          </p:cNvPr>
          <p:cNvCxnSpPr>
            <a:stCxn id="29" idx="0"/>
          </p:cNvCxnSpPr>
          <p:nvPr/>
        </p:nvCxnSpPr>
        <p:spPr>
          <a:xfrm rot="5400000" flipH="1" flipV="1">
            <a:off x="1684210" y="4105375"/>
            <a:ext cx="1071372" cy="1908817"/>
          </a:xfrm>
          <a:prstGeom prst="bentConnector2">
            <a:avLst/>
          </a:prstGeom>
          <a:ln w="28575">
            <a:solidFill>
              <a:schemeClr val="bg1">
                <a:lumMod val="85000"/>
                <a:lumOff val="15000"/>
              </a:schemeClr>
            </a:solidFill>
            <a:prstDash val="dash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7DE5EEE-6A5D-441F-A4A7-A93E36989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ID4096" dirty="0"/>
              <a:t>C</a:t>
            </a:r>
            <a:r>
              <a:rPr lang="en-US" dirty="0" err="1"/>
              <a:t>ontainer</a:t>
            </a:r>
            <a:r>
              <a:rPr lang="en-US" baseline="0" dirty="0"/>
              <a:t> world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03764651"/>
      </p:ext>
    </p:extLst>
  </p:cSld>
  <p:clrMapOvr>
    <a:masterClrMapping/>
  </p:clrMapOvr>
  <p:transition spd="slow" advTm="947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D18BA-BC40-4732-8519-63D58044A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Jake</a:t>
            </a:r>
            <a:endParaRPr lang="LID4096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A66B78E-91C9-4080-B1B8-BD5281F703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0EBC-1A6A-494A-B6E7-1B8DFBF13A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96881"/>
            <a:ext cx="6098894" cy="34927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600" baseline="0" dirty="0"/>
          </a:p>
          <a:p>
            <a:pPr marL="0" indent="0">
              <a:buNone/>
            </a:pPr>
            <a:r>
              <a:rPr lang="en-US" sz="3600" baseline="0" dirty="0"/>
              <a:t>Jake is currently </a:t>
            </a:r>
            <a:r>
              <a:rPr lang="en-US" sz="3600" dirty="0"/>
              <a:t>a single </a:t>
            </a:r>
            <a:r>
              <a:rPr lang="en-US" sz="3600" baseline="0" dirty="0"/>
              <a:t>developer, but is hoping to add a few teammates soon</a:t>
            </a:r>
          </a:p>
          <a:p>
            <a:endParaRPr lang="en-US" sz="3600" baseline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BAD224A-DA11-4E3E-A0CE-70B14DFD52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7DA4FCF-416A-4934-825D-A5664DBE0ED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1724" y="668337"/>
            <a:ext cx="4716963" cy="8045996"/>
          </a:xfrm>
        </p:spPr>
      </p:pic>
    </p:spTree>
    <p:extLst>
      <p:ext uri="{BB962C8B-B14F-4D97-AF65-F5344CB8AC3E}">
        <p14:creationId xmlns:p14="http://schemas.microsoft.com/office/powerpoint/2010/main" val="3582328616"/>
      </p:ext>
    </p:extLst>
  </p:cSld>
  <p:clrMapOvr>
    <a:masterClrMapping/>
  </p:clrMapOvr>
  <p:transition spd="slow" advTm="6968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DBCBB-29CB-4B87-9884-6482B666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aseline="0" dirty="0"/>
              <a:t>The Idea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B5566-AA82-4C28-9B72-9F9998A7F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62474" y="2473046"/>
            <a:ext cx="6772639" cy="4195763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40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Jake is working on a prototyping webapp.</a:t>
            </a:r>
            <a:endParaRPr lang="en-IL" sz="2800" dirty="0">
              <a:effectLst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735AF9C-153B-46DB-94B2-5E31AE7DA3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rot="369735" flipH="1">
            <a:off x="2338777" y="1742758"/>
            <a:ext cx="3416938" cy="6523990"/>
          </a:xfrm>
        </p:spPr>
      </p:pic>
    </p:spTree>
    <p:extLst>
      <p:ext uri="{BB962C8B-B14F-4D97-AF65-F5344CB8AC3E}">
        <p14:creationId xmlns:p14="http://schemas.microsoft.com/office/powerpoint/2010/main" val="1641179767"/>
      </p:ext>
    </p:extLst>
  </p:cSld>
  <p:clrMapOvr>
    <a:masterClrMapping/>
  </p:clrMapOvr>
  <p:transition spd="slow" advTm="1949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CB63-7278-4A91-BD3D-967E137D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dirty="0"/>
              <a:t>A video transcription marketplace</a:t>
            </a:r>
            <a:endParaRPr lang="LID4096" sz="4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9D80D-7242-4DFF-8842-D8A48DDF88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5825141" cy="419576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endParaRPr lang="en-US" sz="28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>
              <a:buNone/>
            </a:pPr>
            <a:r>
              <a:rPr lang="en-US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 transcribe videos in English</a:t>
            </a:r>
          </a:p>
          <a:p>
            <a:endParaRPr lang="en-US" baseline="0" dirty="0"/>
          </a:p>
          <a:p>
            <a:r>
              <a:rPr lang="en-US" baseline="0" dirty="0"/>
              <a:t>Users select a video from the list, and transcribe the file locally </a:t>
            </a:r>
          </a:p>
          <a:p>
            <a:r>
              <a:rPr lang="en-US" baseline="0" dirty="0"/>
              <a:t>or upload a transcribed file to the server.</a:t>
            </a:r>
          </a:p>
          <a:p>
            <a:endParaRPr lang="en-US" dirty="0"/>
          </a:p>
          <a:p>
            <a:r>
              <a:rPr lang="en-US" dirty="0"/>
              <a:t>Later we’ll add AI and other cool stuff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349A15-E77F-4EB1-B7E1-CC786B63F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155270" y="1948238"/>
            <a:ext cx="3791128" cy="8616200"/>
          </a:xfrm>
        </p:spPr>
      </p:pic>
    </p:spTree>
    <p:extLst>
      <p:ext uri="{BB962C8B-B14F-4D97-AF65-F5344CB8AC3E}">
        <p14:creationId xmlns:p14="http://schemas.microsoft.com/office/powerpoint/2010/main" val="4029694423"/>
      </p:ext>
    </p:extLst>
  </p:cSld>
  <p:clrMapOvr>
    <a:masterClrMapping/>
  </p:clrMapOvr>
  <p:transition spd="slow" advTm="12638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2E85F-1842-40B4-AA4B-08644026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22D78-575D-4E47-8237-F324917FD4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6111" y="2010878"/>
            <a:ext cx="7511771" cy="4394404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sz="2400" baseline="0" dirty="0"/>
              <a:t>The webapp will include a database and a frontend application </a:t>
            </a:r>
          </a:p>
          <a:p>
            <a:pPr>
              <a:lnSpc>
                <a:spcPct val="150000"/>
              </a:lnSpc>
            </a:pPr>
            <a:r>
              <a:rPr lang="en-US" sz="2400" baseline="0" dirty="0"/>
              <a:t>3 environments, dev, test and prod</a:t>
            </a:r>
          </a:p>
          <a:p>
            <a:pPr>
              <a:lnSpc>
                <a:spcPct val="150000"/>
              </a:lnSpc>
            </a:pPr>
            <a:r>
              <a:rPr lang="en-US" sz="2400" baseline="0" dirty="0"/>
              <a:t>Hopefully blue/green or other a | b testing as well</a:t>
            </a:r>
          </a:p>
          <a:p>
            <a:pPr lvl="1">
              <a:lnSpc>
                <a:spcPct val="150000"/>
              </a:lnSpc>
            </a:pPr>
            <a:r>
              <a:rPr lang="en-US" sz="2000" baseline="0" dirty="0"/>
              <a:t>other backend services will be added</a:t>
            </a:r>
          </a:p>
          <a:p>
            <a:pPr>
              <a:lnSpc>
                <a:spcPct val="150000"/>
              </a:lnSpc>
            </a:pPr>
            <a:r>
              <a:rPr lang="en-US" sz="3200" b="1" baseline="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High Resiliency, High Availability and Cost efficiency – a must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60257CB-CB6B-4CBA-92F4-0D418AA001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3477" y="1368136"/>
            <a:ext cx="5502109" cy="6824322"/>
          </a:xfrm>
        </p:spPr>
      </p:pic>
    </p:spTree>
    <p:extLst>
      <p:ext uri="{BB962C8B-B14F-4D97-AF65-F5344CB8AC3E}">
        <p14:creationId xmlns:p14="http://schemas.microsoft.com/office/powerpoint/2010/main" val="2672441744"/>
      </p:ext>
    </p:extLst>
  </p:cSld>
  <p:clrMapOvr>
    <a:masterClrMapping/>
  </p:clrMapOvr>
  <p:transition spd="slow" advTm="23135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>
            <a:extLst>
              <a:ext uri="{FF2B5EF4-FFF2-40B4-BE49-F238E27FC236}">
                <a16:creationId xmlns:a16="http://schemas.microsoft.com/office/drawing/2014/main" id="{300F8DF6-8E48-485D-B1EA-F4A02CDDC3BB}"/>
              </a:ext>
            </a:extLst>
          </p:cNvPr>
          <p:cNvSpPr/>
          <p:nvPr/>
        </p:nvSpPr>
        <p:spPr>
          <a:xfrm>
            <a:off x="9312897" y="2421085"/>
            <a:ext cx="1475874" cy="10079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  <a:endParaRPr lang="LID409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88C1A-AF56-46B2-94F8-E0ABA8E48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Jake need</a:t>
            </a:r>
            <a:r>
              <a:rPr lang="en-US" baseline="0" dirty="0"/>
              <a:t> to setup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B312C-CC22-48C0-87D7-659C6BC4F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2494">
            <a:off x="3131967" y="1516142"/>
            <a:ext cx="5263887" cy="1135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16674"/>
      </p:ext>
    </p:extLst>
  </p:cSld>
  <p:clrMapOvr>
    <a:masterClrMapping/>
  </p:clrMapOvr>
  <p:transition spd="slow" advTm="8580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1BCD06-6C3D-4073-894F-6E9A0773AC38}"/>
              </a:ext>
            </a:extLst>
          </p:cNvPr>
          <p:cNvSpPr/>
          <p:nvPr/>
        </p:nvSpPr>
        <p:spPr>
          <a:xfrm>
            <a:off x="2490888" y="1360006"/>
            <a:ext cx="4780547" cy="3067620"/>
          </a:xfrm>
          <a:prstGeom prst="rect">
            <a:avLst/>
          </a:prstGeom>
          <a:solidFill>
            <a:srgbClr val="FFC000">
              <a:alpha val="16863"/>
            </a:srgbClr>
          </a:solidFill>
          <a:ln w="57150">
            <a:solidFill>
              <a:srgbClr val="9E5E9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>
                    <a:lumMod val="85000"/>
                  </a:schemeClr>
                </a:solidFill>
              </a:rPr>
              <a:t>Auto Scaling</a:t>
            </a:r>
            <a:endParaRPr lang="LID4096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D7F11-F1B9-4BFD-8041-BC4404CB1BCE}"/>
              </a:ext>
            </a:extLst>
          </p:cNvPr>
          <p:cNvSpPr/>
          <p:nvPr/>
        </p:nvSpPr>
        <p:spPr>
          <a:xfrm>
            <a:off x="2715478" y="1853248"/>
            <a:ext cx="4347411" cy="4823804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Physical servers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5161C8-5442-4677-A70E-41A0A689013E}"/>
              </a:ext>
            </a:extLst>
          </p:cNvPr>
          <p:cNvSpPr/>
          <p:nvPr/>
        </p:nvSpPr>
        <p:spPr>
          <a:xfrm>
            <a:off x="3086624" y="5962739"/>
            <a:ext cx="3609474" cy="578309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</a:t>
            </a:r>
            <a:endParaRPr lang="LID40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22184E-DAD0-49E5-B898-0728E92BB40D}"/>
              </a:ext>
            </a:extLst>
          </p:cNvPr>
          <p:cNvSpPr/>
          <p:nvPr/>
        </p:nvSpPr>
        <p:spPr>
          <a:xfrm>
            <a:off x="3086624" y="2307846"/>
            <a:ext cx="3609474" cy="3622435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EC2 Instance(s)</a:t>
            </a:r>
            <a:endParaRPr lang="LID4096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FEEE5C-E37E-4649-9365-EE80F98DD9DF}"/>
              </a:ext>
            </a:extLst>
          </p:cNvPr>
          <p:cNvSpPr/>
          <p:nvPr/>
        </p:nvSpPr>
        <p:spPr>
          <a:xfrm>
            <a:off x="325989" y="6024796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Formation</a:t>
            </a:r>
            <a:endParaRPr lang="LID4096" dirty="0"/>
          </a:p>
        </p:txBody>
      </p:sp>
      <p:sp>
        <p:nvSpPr>
          <p:cNvPr id="30" name="Flowchart: Stored Data 29">
            <a:extLst>
              <a:ext uri="{FF2B5EF4-FFF2-40B4-BE49-F238E27FC236}">
                <a16:creationId xmlns:a16="http://schemas.microsoft.com/office/drawing/2014/main" id="{7712F3EF-E5BE-4267-9EB9-42BEAD0028F6}"/>
              </a:ext>
            </a:extLst>
          </p:cNvPr>
          <p:cNvSpPr/>
          <p:nvPr/>
        </p:nvSpPr>
        <p:spPr>
          <a:xfrm>
            <a:off x="7434036" y="1360006"/>
            <a:ext cx="1373633" cy="1202135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DEPLOY</a:t>
            </a:r>
            <a:endParaRPr lang="LID4096" sz="1200" dirty="0"/>
          </a:p>
        </p:txBody>
      </p:sp>
      <p:sp>
        <p:nvSpPr>
          <p:cNvPr id="36" name="Flowchart: Stored Data 35">
            <a:extLst>
              <a:ext uri="{FF2B5EF4-FFF2-40B4-BE49-F238E27FC236}">
                <a16:creationId xmlns:a16="http://schemas.microsoft.com/office/drawing/2014/main" id="{E653DED0-8034-42CA-8B21-37649AA043D8}"/>
              </a:ext>
            </a:extLst>
          </p:cNvPr>
          <p:cNvSpPr/>
          <p:nvPr/>
        </p:nvSpPr>
        <p:spPr>
          <a:xfrm>
            <a:off x="8970270" y="1360006"/>
            <a:ext cx="1505777" cy="1202135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BUILD</a:t>
            </a:r>
            <a:endParaRPr lang="LID4096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BE450A-C64B-48B3-9884-5F807DF2C5FD}"/>
              </a:ext>
            </a:extLst>
          </p:cNvPr>
          <p:cNvSpPr txBox="1"/>
          <p:nvPr/>
        </p:nvSpPr>
        <p:spPr>
          <a:xfrm>
            <a:off x="7894673" y="2676490"/>
            <a:ext cx="2151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 / CD / manual</a:t>
            </a:r>
            <a:endParaRPr lang="LID4096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00F8DF6-8E48-485D-B1EA-F4A02CDDC3BB}"/>
              </a:ext>
            </a:extLst>
          </p:cNvPr>
          <p:cNvSpPr/>
          <p:nvPr/>
        </p:nvSpPr>
        <p:spPr>
          <a:xfrm>
            <a:off x="9338883" y="3273865"/>
            <a:ext cx="1475874" cy="10079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  <a:endParaRPr lang="LID409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88C1A-AF56-46B2-94F8-E0ABA8E48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55575"/>
          </a:xfrm>
        </p:spPr>
        <p:txBody>
          <a:bodyPr/>
          <a:lstStyle/>
          <a:p>
            <a:r>
              <a:rPr lang="en-US" dirty="0"/>
              <a:t>What would Jake need</a:t>
            </a:r>
            <a:r>
              <a:rPr lang="en-US" baseline="0" dirty="0"/>
              <a:t> to setup</a:t>
            </a:r>
            <a:endParaRPr lang="LID4096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C4740-DC79-415C-8D78-332DAE1CBAE5}"/>
              </a:ext>
            </a:extLst>
          </p:cNvPr>
          <p:cNvSpPr/>
          <p:nvPr/>
        </p:nvSpPr>
        <p:spPr>
          <a:xfrm>
            <a:off x="3284972" y="2676490"/>
            <a:ext cx="1317631" cy="318691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C8A695-8305-40A0-A62B-F3B88DA30EC7}"/>
              </a:ext>
            </a:extLst>
          </p:cNvPr>
          <p:cNvSpPr/>
          <p:nvPr/>
        </p:nvSpPr>
        <p:spPr>
          <a:xfrm>
            <a:off x="3361344" y="4526697"/>
            <a:ext cx="1164885" cy="714576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Language runtime</a:t>
            </a:r>
            <a:endParaRPr lang="LID4096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45D62-A741-4A2A-8575-8F4B4301EA1B}"/>
              </a:ext>
            </a:extLst>
          </p:cNvPr>
          <p:cNvSpPr/>
          <p:nvPr/>
        </p:nvSpPr>
        <p:spPr>
          <a:xfrm>
            <a:off x="3361344" y="2775817"/>
            <a:ext cx="1164885" cy="65225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APP</a:t>
            </a:r>
            <a:endParaRPr lang="LID4096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BE5D2B-9A1D-4EAF-A657-6B8581A59334}"/>
              </a:ext>
            </a:extLst>
          </p:cNvPr>
          <p:cNvSpPr/>
          <p:nvPr/>
        </p:nvSpPr>
        <p:spPr>
          <a:xfrm>
            <a:off x="3361343" y="4145245"/>
            <a:ext cx="1164885" cy="30765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</a:t>
            </a:r>
            <a:endParaRPr lang="LID4096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2F5D9-FB23-4214-ABA6-2CA01E630CE9}"/>
              </a:ext>
            </a:extLst>
          </p:cNvPr>
          <p:cNvSpPr/>
          <p:nvPr/>
        </p:nvSpPr>
        <p:spPr>
          <a:xfrm>
            <a:off x="3361343" y="3527144"/>
            <a:ext cx="1164885" cy="539719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Health and logs</a:t>
            </a:r>
            <a:endParaRPr lang="LID4096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E876B-D83E-4486-B216-02328A50A809}"/>
              </a:ext>
            </a:extLst>
          </p:cNvPr>
          <p:cNvSpPr/>
          <p:nvPr/>
        </p:nvSpPr>
        <p:spPr>
          <a:xfrm>
            <a:off x="3361343" y="5310860"/>
            <a:ext cx="1164885" cy="482958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  <a:endParaRPr lang="LID4096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A51FAE-409B-4B71-8473-8D1DD02FA0DA}"/>
              </a:ext>
            </a:extLst>
          </p:cNvPr>
          <p:cNvSpPr/>
          <p:nvPr/>
        </p:nvSpPr>
        <p:spPr>
          <a:xfrm>
            <a:off x="4837960" y="2676490"/>
            <a:ext cx="1317631" cy="318691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A096A9-0A2A-4A00-BA32-0AF6345AD55C}"/>
              </a:ext>
            </a:extLst>
          </p:cNvPr>
          <p:cNvSpPr/>
          <p:nvPr/>
        </p:nvSpPr>
        <p:spPr>
          <a:xfrm>
            <a:off x="4914332" y="4526697"/>
            <a:ext cx="1164885" cy="714576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Language runtime</a:t>
            </a:r>
            <a:endParaRPr lang="LID4096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62AA9D-FE43-47EE-9BC1-A29D7C88D74E}"/>
              </a:ext>
            </a:extLst>
          </p:cNvPr>
          <p:cNvSpPr/>
          <p:nvPr/>
        </p:nvSpPr>
        <p:spPr>
          <a:xfrm>
            <a:off x="4914332" y="2775817"/>
            <a:ext cx="1164885" cy="65225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APP</a:t>
            </a:r>
            <a:endParaRPr lang="LID4096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D318FC-0519-43BD-8D1E-B4D569EEA287}"/>
              </a:ext>
            </a:extLst>
          </p:cNvPr>
          <p:cNvSpPr/>
          <p:nvPr/>
        </p:nvSpPr>
        <p:spPr>
          <a:xfrm>
            <a:off x="4914331" y="4145245"/>
            <a:ext cx="1164885" cy="307652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</a:t>
            </a:r>
            <a:endParaRPr lang="LID4096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EDDA41-866B-4B19-922F-5F1204AEF8F4}"/>
              </a:ext>
            </a:extLst>
          </p:cNvPr>
          <p:cNvSpPr/>
          <p:nvPr/>
        </p:nvSpPr>
        <p:spPr>
          <a:xfrm>
            <a:off x="4914331" y="3527144"/>
            <a:ext cx="1164885" cy="539719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Health and logs</a:t>
            </a:r>
            <a:endParaRPr lang="LID4096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ED02B9-F213-44D0-B22B-8C1C8217E48A}"/>
              </a:ext>
            </a:extLst>
          </p:cNvPr>
          <p:cNvSpPr/>
          <p:nvPr/>
        </p:nvSpPr>
        <p:spPr>
          <a:xfrm>
            <a:off x="4914331" y="5310860"/>
            <a:ext cx="1164885" cy="482958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  <a:endParaRPr lang="LID4096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9151DA-2A7F-4704-BFB4-9DE928C5D4CB}"/>
              </a:ext>
            </a:extLst>
          </p:cNvPr>
          <p:cNvGrpSpPr/>
          <p:nvPr/>
        </p:nvGrpSpPr>
        <p:grpSpPr>
          <a:xfrm>
            <a:off x="436411" y="2386228"/>
            <a:ext cx="1759017" cy="1759017"/>
            <a:chOff x="436411" y="2386228"/>
            <a:chExt cx="1759017" cy="175901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C48BC97-5C96-494C-A6A9-DB51ED92465E}"/>
                </a:ext>
              </a:extLst>
            </p:cNvPr>
            <p:cNvGrpSpPr/>
            <p:nvPr/>
          </p:nvGrpSpPr>
          <p:grpSpPr>
            <a:xfrm>
              <a:off x="644957" y="2518082"/>
              <a:ext cx="1534199" cy="1182588"/>
              <a:chOff x="451899" y="2088755"/>
              <a:chExt cx="1534199" cy="1182588"/>
            </a:xfrm>
          </p:grpSpPr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4F12E2F4-1436-4654-AB6B-48D581817E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8590" y="2088755"/>
                <a:ext cx="1028700" cy="10287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D470DA-E514-4998-B04A-CB810614DCBB}"/>
                  </a:ext>
                </a:extLst>
              </p:cNvPr>
              <p:cNvSpPr txBox="1"/>
              <p:nvPr/>
            </p:nvSpPr>
            <p:spPr>
              <a:xfrm>
                <a:off x="451899" y="2963566"/>
                <a:ext cx="15341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Load balancer</a:t>
                </a:r>
                <a:endParaRPr lang="LID4096" sz="1400" dirty="0"/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0E2E9D2-2F07-453F-9908-80DEF83E4A6A}"/>
                </a:ext>
              </a:extLst>
            </p:cNvPr>
            <p:cNvSpPr/>
            <p:nvPr/>
          </p:nvSpPr>
          <p:spPr>
            <a:xfrm>
              <a:off x="436411" y="2386228"/>
              <a:ext cx="1759017" cy="1759017"/>
            </a:xfrm>
            <a:prstGeom prst="ellipse">
              <a:avLst/>
            </a:prstGeom>
            <a:solidFill>
              <a:srgbClr val="000000">
                <a:alpha val="20000"/>
              </a:srgbClr>
            </a:solidFill>
            <a:ln w="38100">
              <a:solidFill>
                <a:srgbClr val="7030A0">
                  <a:alpha val="27059"/>
                </a:srgbClr>
              </a:solidFill>
              <a:prstDash val="dash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5F3B312C-CC22-48C0-87D7-659C6BC4F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471243" y="676570"/>
            <a:ext cx="3215587" cy="693388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E824946-CC2F-4ACC-BA4D-02944352DAD6}"/>
              </a:ext>
            </a:extLst>
          </p:cNvPr>
          <p:cNvSpPr/>
          <p:nvPr/>
        </p:nvSpPr>
        <p:spPr>
          <a:xfrm>
            <a:off x="325989" y="5100205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Cloudwatch</a:t>
            </a:r>
            <a:endParaRPr lang="LID4096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EE41D7-6B0A-40D5-B01E-1E2BE67D3F44}"/>
              </a:ext>
            </a:extLst>
          </p:cNvPr>
          <p:cNvSpPr/>
          <p:nvPr/>
        </p:nvSpPr>
        <p:spPr>
          <a:xfrm>
            <a:off x="325989" y="4174686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Sms</a:t>
            </a:r>
            <a:r>
              <a:rPr lang="en-US" dirty="0"/>
              <a:t>/email alerts</a:t>
            </a:r>
            <a:endParaRPr lang="LID4096" dirty="0"/>
          </a:p>
        </p:txBody>
      </p:sp>
      <p:sp>
        <p:nvSpPr>
          <p:cNvPr id="45" name="Flowchart: Stored Data 44">
            <a:extLst>
              <a:ext uri="{FF2B5EF4-FFF2-40B4-BE49-F238E27FC236}">
                <a16:creationId xmlns:a16="http://schemas.microsoft.com/office/drawing/2014/main" id="{FDF7874D-A121-45F2-813B-1C40FA88074E}"/>
              </a:ext>
            </a:extLst>
          </p:cNvPr>
          <p:cNvSpPr/>
          <p:nvPr/>
        </p:nvSpPr>
        <p:spPr>
          <a:xfrm>
            <a:off x="7506792" y="3211111"/>
            <a:ext cx="1865204" cy="1202135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DEPLOY new version with Rollback and minimal downtime</a:t>
            </a:r>
            <a:endParaRPr lang="LID4096" sz="1200" dirty="0"/>
          </a:p>
        </p:txBody>
      </p:sp>
      <p:pic>
        <p:nvPicPr>
          <p:cNvPr id="2050" name="Picture 2" descr="Woman Raise Hand Up Showing the Five Fingers Stock Image ...">
            <a:extLst>
              <a:ext uri="{FF2B5EF4-FFF2-40B4-BE49-F238E27FC236}">
                <a16:creationId xmlns:a16="http://schemas.microsoft.com/office/drawing/2014/main" id="{50704250-BD78-4030-AA24-EE9D22499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52000" y1="35581" x2="52000" y2="35581"/>
                        <a14:backgroundMark x1="48125" y1="31835" x2="48125" y2="31835"/>
                        <a14:backgroundMark x1="48250" y1="33521" x2="48250" y2="33521"/>
                        <a14:backgroundMark x1="48750" y1="38951" x2="48750" y2="38390"/>
                        <a14:backgroundMark x1="48500" y1="35393" x2="48375" y2="34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93" t="17719" r="33656" b="19560"/>
          <a:stretch/>
        </p:blipFill>
        <p:spPr bwMode="auto">
          <a:xfrm>
            <a:off x="8639459" y="4197294"/>
            <a:ext cx="2335798" cy="341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4840790"/>
      </p:ext>
    </p:extLst>
  </p:cSld>
  <p:clrMapOvr>
    <a:masterClrMapping/>
  </p:clrMapOvr>
  <p:transition spd="slow" advTm="10376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0" grpId="0" animBg="1"/>
      <p:bldP spid="36" grpId="0" animBg="1"/>
      <p:bldP spid="33" grpId="0"/>
      <p:bldP spid="21" grpId="0" animBg="1"/>
      <p:bldP spid="17" grpId="0" animBg="1"/>
      <p:bldP spid="18" grpId="0" animBg="1"/>
      <p:bldP spid="26" grpId="0" animBg="1"/>
      <p:bldP spid="27" grpId="0" animBg="1"/>
      <p:bldP spid="28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D3EBC56-7695-439E-AA9E-DF200DDC5FC7}"/>
              </a:ext>
            </a:extLst>
          </p:cNvPr>
          <p:cNvSpPr/>
          <p:nvPr/>
        </p:nvSpPr>
        <p:spPr>
          <a:xfrm>
            <a:off x="2334098" y="994595"/>
            <a:ext cx="5089738" cy="3585431"/>
          </a:xfrm>
          <a:prstGeom prst="rect">
            <a:avLst/>
          </a:prstGeom>
          <a:solidFill>
            <a:schemeClr val="accent3">
              <a:alpha val="16863"/>
            </a:schemeClr>
          </a:solidFill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VPC</a:t>
            </a:r>
            <a:endParaRPr lang="LID4096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1BCD06-6C3D-4073-894F-6E9A0773AC38}"/>
              </a:ext>
            </a:extLst>
          </p:cNvPr>
          <p:cNvSpPr/>
          <p:nvPr/>
        </p:nvSpPr>
        <p:spPr>
          <a:xfrm>
            <a:off x="2490888" y="1360006"/>
            <a:ext cx="4780547" cy="3067620"/>
          </a:xfrm>
          <a:prstGeom prst="rect">
            <a:avLst/>
          </a:prstGeom>
          <a:solidFill>
            <a:schemeClr val="accent3">
              <a:alpha val="16863"/>
            </a:schemeClr>
          </a:solidFill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Managed Auto Scaling</a:t>
            </a:r>
            <a:endParaRPr lang="LID4096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D7F11-F1B9-4BFD-8041-BC4404CB1BCE}"/>
              </a:ext>
            </a:extLst>
          </p:cNvPr>
          <p:cNvSpPr/>
          <p:nvPr/>
        </p:nvSpPr>
        <p:spPr>
          <a:xfrm>
            <a:off x="2715478" y="1853248"/>
            <a:ext cx="4347411" cy="4823804"/>
          </a:xfrm>
          <a:prstGeom prst="rect">
            <a:avLst/>
          </a:prstGeom>
          <a:solidFill>
            <a:schemeClr val="tx2">
              <a:lumMod val="9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bg1"/>
                </a:solidFill>
              </a:rPr>
              <a:t>Physical servers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5161C8-5442-4677-A70E-41A0A689013E}"/>
              </a:ext>
            </a:extLst>
          </p:cNvPr>
          <p:cNvSpPr/>
          <p:nvPr/>
        </p:nvSpPr>
        <p:spPr>
          <a:xfrm>
            <a:off x="3086624" y="5962739"/>
            <a:ext cx="3609474" cy="578309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Hypervisor</a:t>
            </a:r>
            <a:endParaRPr lang="LID4096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22184E-DAD0-49E5-B898-0728E92BB40D}"/>
              </a:ext>
            </a:extLst>
          </p:cNvPr>
          <p:cNvSpPr/>
          <p:nvPr/>
        </p:nvSpPr>
        <p:spPr>
          <a:xfrm>
            <a:off x="3086624" y="2307846"/>
            <a:ext cx="3609474" cy="3622435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EC2 Instance(s)</a:t>
            </a:r>
            <a:endParaRPr lang="LID4096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FEEE5C-E37E-4649-9365-EE80F98DD9DF}"/>
              </a:ext>
            </a:extLst>
          </p:cNvPr>
          <p:cNvSpPr/>
          <p:nvPr/>
        </p:nvSpPr>
        <p:spPr>
          <a:xfrm>
            <a:off x="325989" y="6024796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Formation</a:t>
            </a:r>
            <a:endParaRPr lang="LID4096" dirty="0"/>
          </a:p>
        </p:txBody>
      </p:sp>
      <p:sp>
        <p:nvSpPr>
          <p:cNvPr id="36" name="Flowchart: Stored Data 35">
            <a:extLst>
              <a:ext uri="{FF2B5EF4-FFF2-40B4-BE49-F238E27FC236}">
                <a16:creationId xmlns:a16="http://schemas.microsoft.com/office/drawing/2014/main" id="{E653DED0-8034-42CA-8B21-37649AA043D8}"/>
              </a:ext>
            </a:extLst>
          </p:cNvPr>
          <p:cNvSpPr/>
          <p:nvPr/>
        </p:nvSpPr>
        <p:spPr>
          <a:xfrm>
            <a:off x="9312285" y="1378917"/>
            <a:ext cx="1505777" cy="1202135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BUILD</a:t>
            </a:r>
            <a:endParaRPr lang="LID4096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BE450A-C64B-48B3-9884-5F807DF2C5FD}"/>
              </a:ext>
            </a:extLst>
          </p:cNvPr>
          <p:cNvSpPr txBox="1"/>
          <p:nvPr/>
        </p:nvSpPr>
        <p:spPr>
          <a:xfrm>
            <a:off x="7894673" y="2676490"/>
            <a:ext cx="2678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CI / CD manual/automated</a:t>
            </a:r>
            <a:endParaRPr lang="LID4096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00F8DF6-8E48-485D-B1EA-F4A02CDDC3BB}"/>
              </a:ext>
            </a:extLst>
          </p:cNvPr>
          <p:cNvSpPr/>
          <p:nvPr/>
        </p:nvSpPr>
        <p:spPr>
          <a:xfrm>
            <a:off x="9060033" y="3527144"/>
            <a:ext cx="1475874" cy="100791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  <a:endParaRPr lang="LID4096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888C1A-AF56-46B2-94F8-E0ABA8E48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89" y="256860"/>
            <a:ext cx="9404723" cy="1400530"/>
          </a:xfrm>
        </p:spPr>
        <p:txBody>
          <a:bodyPr/>
          <a:lstStyle/>
          <a:p>
            <a:r>
              <a:rPr lang="en-US" dirty="0"/>
              <a:t>AWS Elastic beanstalk to the rescue</a:t>
            </a:r>
            <a:endParaRPr lang="LID4096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2C4740-DC79-415C-8D78-332DAE1CBAE5}"/>
              </a:ext>
            </a:extLst>
          </p:cNvPr>
          <p:cNvSpPr/>
          <p:nvPr/>
        </p:nvSpPr>
        <p:spPr>
          <a:xfrm>
            <a:off x="3284972" y="2676490"/>
            <a:ext cx="1317631" cy="318691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C8A695-8305-40A0-A62B-F3B88DA30EC7}"/>
              </a:ext>
            </a:extLst>
          </p:cNvPr>
          <p:cNvSpPr/>
          <p:nvPr/>
        </p:nvSpPr>
        <p:spPr>
          <a:xfrm>
            <a:off x="3361344" y="4526697"/>
            <a:ext cx="1164885" cy="714576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Language runtime</a:t>
            </a:r>
            <a:endParaRPr lang="LID4096" sz="14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245D62-A741-4A2A-8575-8F4B4301EA1B}"/>
              </a:ext>
            </a:extLst>
          </p:cNvPr>
          <p:cNvSpPr/>
          <p:nvPr/>
        </p:nvSpPr>
        <p:spPr>
          <a:xfrm>
            <a:off x="3361344" y="2775817"/>
            <a:ext cx="1164885" cy="65225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APP</a:t>
            </a:r>
            <a:endParaRPr lang="LID4096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3BE5D2B-9A1D-4EAF-A657-6B8581A59334}"/>
              </a:ext>
            </a:extLst>
          </p:cNvPr>
          <p:cNvSpPr/>
          <p:nvPr/>
        </p:nvSpPr>
        <p:spPr>
          <a:xfrm>
            <a:off x="3361343" y="4145245"/>
            <a:ext cx="1164885" cy="30765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</a:t>
            </a:r>
            <a:endParaRPr lang="LID4096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AE2F5D9-FB23-4214-ABA6-2CA01E630CE9}"/>
              </a:ext>
            </a:extLst>
          </p:cNvPr>
          <p:cNvSpPr/>
          <p:nvPr/>
        </p:nvSpPr>
        <p:spPr>
          <a:xfrm>
            <a:off x="3361343" y="3527144"/>
            <a:ext cx="1164885" cy="53971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Health and logs</a:t>
            </a:r>
            <a:endParaRPr lang="LID4096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FE876B-D83E-4486-B216-02328A50A809}"/>
              </a:ext>
            </a:extLst>
          </p:cNvPr>
          <p:cNvSpPr/>
          <p:nvPr/>
        </p:nvSpPr>
        <p:spPr>
          <a:xfrm>
            <a:off x="3361343" y="5310860"/>
            <a:ext cx="1164885" cy="482958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  <a:endParaRPr lang="LID4096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1A51FAE-409B-4B71-8473-8D1DD02FA0DA}"/>
              </a:ext>
            </a:extLst>
          </p:cNvPr>
          <p:cNvSpPr/>
          <p:nvPr/>
        </p:nvSpPr>
        <p:spPr>
          <a:xfrm>
            <a:off x="4837960" y="2676490"/>
            <a:ext cx="1317631" cy="3186915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chemeClr val="bg1">
                <a:lumMod val="85000"/>
                <a:lumOff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LID4096" dirty="0">
              <a:solidFill>
                <a:schemeClr val="accent2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3A096A9-0A2A-4A00-BA32-0AF6345AD55C}"/>
              </a:ext>
            </a:extLst>
          </p:cNvPr>
          <p:cNvSpPr/>
          <p:nvPr/>
        </p:nvSpPr>
        <p:spPr>
          <a:xfrm>
            <a:off x="4914332" y="4526697"/>
            <a:ext cx="1164885" cy="714576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Language runtime</a:t>
            </a:r>
            <a:endParaRPr lang="LID4096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562AA9D-FE43-47EE-9BC1-A29D7C88D74E}"/>
              </a:ext>
            </a:extLst>
          </p:cNvPr>
          <p:cNvSpPr/>
          <p:nvPr/>
        </p:nvSpPr>
        <p:spPr>
          <a:xfrm>
            <a:off x="4914332" y="2775817"/>
            <a:ext cx="1164885" cy="652256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YOUR APP</a:t>
            </a:r>
            <a:endParaRPr lang="LID4096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6D318FC-0519-43BD-8D1E-B4D569EEA287}"/>
              </a:ext>
            </a:extLst>
          </p:cNvPr>
          <p:cNvSpPr/>
          <p:nvPr/>
        </p:nvSpPr>
        <p:spPr>
          <a:xfrm>
            <a:off x="4914331" y="4145245"/>
            <a:ext cx="1164885" cy="30765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metrics</a:t>
            </a:r>
            <a:endParaRPr lang="LID4096" sz="1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EDDA41-866B-4B19-922F-5F1204AEF8F4}"/>
              </a:ext>
            </a:extLst>
          </p:cNvPr>
          <p:cNvSpPr/>
          <p:nvPr/>
        </p:nvSpPr>
        <p:spPr>
          <a:xfrm>
            <a:off x="4914331" y="3527144"/>
            <a:ext cx="1164885" cy="53971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Health and logs</a:t>
            </a:r>
            <a:endParaRPr lang="LID4096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ED02B9-F213-44D0-B22B-8C1C8217E48A}"/>
              </a:ext>
            </a:extLst>
          </p:cNvPr>
          <p:cNvSpPr/>
          <p:nvPr/>
        </p:nvSpPr>
        <p:spPr>
          <a:xfrm>
            <a:off x="4914331" y="5310860"/>
            <a:ext cx="1164885" cy="482958"/>
          </a:xfrm>
          <a:prstGeom prst="rect">
            <a:avLst/>
          </a:prstGeom>
          <a:solidFill>
            <a:schemeClr val="tx2">
              <a:lumMod val="2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</a:t>
            </a:r>
            <a:endParaRPr lang="LID4096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C48BC97-5C96-494C-A6A9-DB51ED92465E}"/>
              </a:ext>
            </a:extLst>
          </p:cNvPr>
          <p:cNvGrpSpPr/>
          <p:nvPr/>
        </p:nvGrpSpPr>
        <p:grpSpPr>
          <a:xfrm>
            <a:off x="639659" y="1534289"/>
            <a:ext cx="1534199" cy="1398031"/>
            <a:chOff x="451899" y="2088755"/>
            <a:chExt cx="1534199" cy="139803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12E2F4-1436-4654-AB6B-48D581817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590" y="2088755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D470DA-E514-4998-B04A-CB810614DCBB}"/>
                </a:ext>
              </a:extLst>
            </p:cNvPr>
            <p:cNvSpPr txBox="1"/>
            <p:nvPr/>
          </p:nvSpPr>
          <p:spPr>
            <a:xfrm>
              <a:off x="451899" y="2963566"/>
              <a:ext cx="15341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Managed Load balancer</a:t>
              </a:r>
              <a:endParaRPr lang="LID4096" sz="1400" dirty="0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E824946-CC2F-4ACC-BA4D-02944352DAD6}"/>
              </a:ext>
            </a:extLst>
          </p:cNvPr>
          <p:cNvSpPr/>
          <p:nvPr/>
        </p:nvSpPr>
        <p:spPr>
          <a:xfrm>
            <a:off x="325989" y="4265150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Cloudwatch</a:t>
            </a:r>
            <a:endParaRPr lang="LID4096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DEE41D7-6B0A-40D5-B01E-1E2BE67D3F44}"/>
              </a:ext>
            </a:extLst>
          </p:cNvPr>
          <p:cNvSpPr/>
          <p:nvPr/>
        </p:nvSpPr>
        <p:spPr>
          <a:xfrm>
            <a:off x="325989" y="3407531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Sms</a:t>
            </a:r>
            <a:r>
              <a:rPr lang="en-US" dirty="0"/>
              <a:t>/email alerts</a:t>
            </a:r>
            <a:endParaRPr lang="LID4096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7BAEC1-881E-49A4-B3DB-D8CBBB3FF758}"/>
              </a:ext>
            </a:extLst>
          </p:cNvPr>
          <p:cNvSpPr/>
          <p:nvPr/>
        </p:nvSpPr>
        <p:spPr>
          <a:xfrm>
            <a:off x="325989" y="5188167"/>
            <a:ext cx="2064684" cy="652256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beanstalk engine (FREE)</a:t>
            </a:r>
            <a:endParaRPr lang="LID4096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5CA4EB3-1667-4014-B354-65E10DBDA040}"/>
              </a:ext>
            </a:extLst>
          </p:cNvPr>
          <p:cNvSpPr/>
          <p:nvPr/>
        </p:nvSpPr>
        <p:spPr>
          <a:xfrm>
            <a:off x="8165456" y="4869243"/>
            <a:ext cx="2616187" cy="1366192"/>
          </a:xfrm>
          <a:prstGeom prst="rect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beanstalk monitoring and management console (FREE)</a:t>
            </a:r>
            <a:endParaRPr lang="LID4096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6F1B173-65A5-47C9-A88F-5742A80F2CA6}"/>
              </a:ext>
            </a:extLst>
          </p:cNvPr>
          <p:cNvSpPr/>
          <p:nvPr/>
        </p:nvSpPr>
        <p:spPr>
          <a:xfrm rot="5400000">
            <a:off x="1042954" y="5724368"/>
            <a:ext cx="510485" cy="6114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6" name="Flowchart: Stored Data 45">
            <a:extLst>
              <a:ext uri="{FF2B5EF4-FFF2-40B4-BE49-F238E27FC236}">
                <a16:creationId xmlns:a16="http://schemas.microsoft.com/office/drawing/2014/main" id="{675144EE-58E9-4495-8BEE-4A2A205D3B02}"/>
              </a:ext>
            </a:extLst>
          </p:cNvPr>
          <p:cNvSpPr/>
          <p:nvPr/>
        </p:nvSpPr>
        <p:spPr>
          <a:xfrm>
            <a:off x="7479981" y="1372193"/>
            <a:ext cx="1865204" cy="1202135"/>
          </a:xfrm>
          <a:prstGeom prst="flowChartOnlineStorage">
            <a:avLst/>
          </a:prstGeom>
          <a:solidFill>
            <a:schemeClr val="accent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3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DEPLOY</a:t>
            </a:r>
            <a:r>
              <a:rPr lang="en-US" sz="1200" dirty="0"/>
              <a:t> push new versions with </a:t>
            </a:r>
            <a:r>
              <a:rPr lang="en-US" sz="1200" b="1" dirty="0"/>
              <a:t>Rollback </a:t>
            </a:r>
            <a:r>
              <a:rPr lang="en-US" sz="1200" dirty="0"/>
              <a:t>and </a:t>
            </a:r>
            <a:r>
              <a:rPr lang="en-US" sz="1200" b="1" dirty="0"/>
              <a:t>minimal downtime</a:t>
            </a:r>
            <a:endParaRPr lang="LID4096" sz="1200" b="1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FE61781-52BD-4C4C-874A-A6C995042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9471243" y="676570"/>
            <a:ext cx="3215587" cy="69338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58425883"/>
      </p:ext>
    </p:extLst>
  </p:cSld>
  <p:clrMapOvr>
    <a:masterClrMapping/>
  </p:clrMapOvr>
  <p:transition spd="slow" advTm="7506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3" grpId="0"/>
      <p:bldP spid="21" grpId="0" animBg="1"/>
      <p:bldP spid="17" grpId="0" animBg="1"/>
      <p:bldP spid="18" grpId="0" animBg="1"/>
      <p:bldP spid="26" grpId="0" animBg="1"/>
      <p:bldP spid="27" grpId="0" animBg="1"/>
      <p:bldP spid="28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35" grpId="0" animBg="1"/>
      <p:bldP spid="45" grpId="0" animBg="1"/>
      <p:bldP spid="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1|8|5.7|1.3|15.3|1.6|4.3|2|2.9|0.2|0.4|2|5.7|13.7|5.7|4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5.7|6.7|14.2|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5.7|6.7|14.2|9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5.7|6.7|14.2|9.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6" Type="http://schemas.microsoft.com/office/2011/relationships/webextension" Target="webextension6.xml"/><Relationship Id="rId5" Type="http://schemas.microsoft.com/office/2011/relationships/webextension" Target="webextension5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15">
    <wetp:webextensionref xmlns:r="http://schemas.openxmlformats.org/officeDocument/2006/relationships" r:id="rId2"/>
  </wetp:taskpane>
  <wetp:taskpane dockstate="right" visibility="0" width="350" row="19">
    <wetp:webextensionref xmlns:r="http://schemas.openxmlformats.org/officeDocument/2006/relationships" r:id="rId3"/>
  </wetp:taskpane>
  <wetp:taskpane dockstate="right" visibility="0" width="350" row="18">
    <wetp:webextensionref xmlns:r="http://schemas.openxmlformats.org/officeDocument/2006/relationships" r:id="rId4"/>
  </wetp:taskpane>
  <wetp:taskpane dockstate="right" visibility="0" width="116" row="12">
    <wetp:webextensionref xmlns:r="http://schemas.openxmlformats.org/officeDocument/2006/relationships" r:id="rId5"/>
  </wetp:taskpane>
  <wetp:taskpane dockstate="right" visibility="0" width="350" row="6">
    <wetp:webextensionref xmlns:r="http://schemas.openxmlformats.org/officeDocument/2006/relationships" r:id="rId6"/>
  </wetp:taskpane>
</wetp:taskpanes>
</file>

<file path=ppt/webextensions/webextension1.xml><?xml version="1.0" encoding="utf-8"?>
<we:webextension xmlns:we="http://schemas.microsoft.com/office/webextensions/webextension/2010/11" id="{859E3AD4-381C-4A85-8E35-3EE322B4C1F6}">
  <we:reference id="wa104178141" version="4.3.3.0" store="en-US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71E29298-3939-47B9-A0FE-AF94564C828A}">
  <we:reference id="wa200002479" version="1.0.0.0" store="en-US" storeType="OMEX"/>
  <we:alternateReferences>
    <we:reference id="wa200002479" version="1.0.0.0" store="WA200002479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C14AFB2B-FA8D-4316-9AF6-F3742BE0A3F5}">
  <we:reference id="wa104380907" version="3.0.0.1" store="en-US" storeType="OMEX"/>
  <we:alternateReferences>
    <we:reference id="wa104380907" version="3.0.0.1" store="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36E63A94-EFA0-4754-81F0-87F4F71CE3AA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43A43F1B-9E52-41D5-BE17-9714AC6405D3}">
  <we:reference id="wa104380902" version="1.0.0.0" store="en-US" storeType="OMEX"/>
  <we:alternateReferences>
    <we:reference id="WA104380902" version="1.0.0.0" store="" storeType="OMEX"/>
  </we:alternateReferences>
  <we:properties/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759E09F1-5963-4F36-BAF4-364C3EBA747C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1956</TotalTime>
  <Words>1056</Words>
  <Application>Microsoft Office PowerPoint</Application>
  <PresentationFormat>Widescreen</PresentationFormat>
  <Paragraphs>364</Paragraphs>
  <Slides>28</Slides>
  <Notes>13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Ion</vt:lpstr>
      <vt:lpstr>AWS Elastic beanstalk</vt:lpstr>
      <vt:lpstr>Introducing Mickey</vt:lpstr>
      <vt:lpstr>Meet Jake</vt:lpstr>
      <vt:lpstr>The Idea</vt:lpstr>
      <vt:lpstr>A video transcription marketplace</vt:lpstr>
      <vt:lpstr>Requirements</vt:lpstr>
      <vt:lpstr>What would Jake need to setup</vt:lpstr>
      <vt:lpstr>What would Jake need to setup</vt:lpstr>
      <vt:lpstr>AWS Elastic beanstalk to the rescue</vt:lpstr>
      <vt:lpstr>3 Environments each running different versions</vt:lpstr>
      <vt:lpstr>DEMO TIME</vt:lpstr>
      <vt:lpstr>Simply Deploy and Maintain environments</vt:lpstr>
      <vt:lpstr>Easy out-of-the-box push new versions of your app</vt:lpstr>
      <vt:lpstr>DEMO TIME</vt:lpstr>
      <vt:lpstr>All at once</vt:lpstr>
      <vt:lpstr>Rolling</vt:lpstr>
      <vt:lpstr>Rolling with additional batches</vt:lpstr>
      <vt:lpstr>Immutable</vt:lpstr>
      <vt:lpstr>Traffic splitting (Blue/Green) with timer</vt:lpstr>
      <vt:lpstr>Easily create and maintain blue/green</vt:lpstr>
      <vt:lpstr>Let’s recap quickly…</vt:lpstr>
      <vt:lpstr>When the app grows to multiple services?</vt:lpstr>
      <vt:lpstr>Gradual shift to containers</vt:lpstr>
      <vt:lpstr>Running containers</vt:lpstr>
      <vt:lpstr>Where to go from here</vt:lpstr>
      <vt:lpstr>Questions?</vt:lpstr>
      <vt:lpstr>PowerPoint Presentation</vt:lpstr>
      <vt:lpstr>Container world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Elastic beanstalk</dc:title>
  <dc:creator>Mickey Perlstein</dc:creator>
  <cp:lastModifiedBy>Mickey Perlstein</cp:lastModifiedBy>
  <cp:revision>25</cp:revision>
  <dcterms:created xsi:type="dcterms:W3CDTF">2022-11-04T14:45:57Z</dcterms:created>
  <dcterms:modified xsi:type="dcterms:W3CDTF">2022-11-06T11:07:06Z</dcterms:modified>
</cp:coreProperties>
</file>